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0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</p:sldIdLst>
  <p:sldSz cy="5143500" cx="9144000"/>
  <p:notesSz cx="6858000" cy="9144000"/>
  <p:embeddedFontLst>
    <p:embeddedFont>
      <p:font typeface="Roboto"/>
      <p:regular r:id="rId35"/>
      <p:bold r:id="rId36"/>
      <p:italic r:id="rId37"/>
      <p:boldItalic r:id="rId38"/>
    </p:embeddedFont>
    <p:embeddedFont>
      <p:font typeface="Arial Narrow"/>
      <p:regular r:id="rId39"/>
      <p:bold r:id="rId40"/>
      <p:italic r:id="rId41"/>
      <p:boldItalic r:id="rId42"/>
    </p:embeddedFont>
    <p:embeddedFont>
      <p:font typeface="Merriweather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47" roundtripDataSignature="AMtx7mho988Kb4jmI9d32wtWmhRB/qc0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982CDE5-451A-47C5-B1FA-A1B05DC630CC}">
  <a:tblStyle styleId="{A982CDE5-451A-47C5-B1FA-A1B05DC630C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F64DD456-6E5D-4C7F-94FF-5D97851F62F5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ArialNarrow-bold.fntdata"/><Relationship Id="rId20" Type="http://schemas.openxmlformats.org/officeDocument/2006/relationships/slide" Target="slides/slide13.xml"/><Relationship Id="rId42" Type="http://schemas.openxmlformats.org/officeDocument/2006/relationships/font" Target="fonts/ArialNarrow-boldItalic.fntdata"/><Relationship Id="rId41" Type="http://schemas.openxmlformats.org/officeDocument/2006/relationships/font" Target="fonts/ArialNarrow-italic.fntdata"/><Relationship Id="rId22" Type="http://schemas.openxmlformats.org/officeDocument/2006/relationships/slide" Target="slides/slide15.xml"/><Relationship Id="rId44" Type="http://schemas.openxmlformats.org/officeDocument/2006/relationships/font" Target="fonts/Merriweather-bold.fntdata"/><Relationship Id="rId21" Type="http://schemas.openxmlformats.org/officeDocument/2006/relationships/slide" Target="slides/slide14.xml"/><Relationship Id="rId43" Type="http://schemas.openxmlformats.org/officeDocument/2006/relationships/font" Target="fonts/Merriweather-regular.fntdata"/><Relationship Id="rId24" Type="http://schemas.openxmlformats.org/officeDocument/2006/relationships/slide" Target="slides/slide17.xml"/><Relationship Id="rId46" Type="http://schemas.openxmlformats.org/officeDocument/2006/relationships/font" Target="fonts/Merriweather-boldItalic.fntdata"/><Relationship Id="rId23" Type="http://schemas.openxmlformats.org/officeDocument/2006/relationships/slide" Target="slides/slide16.xml"/><Relationship Id="rId45" Type="http://schemas.openxmlformats.org/officeDocument/2006/relationships/font" Target="fonts/Merriweather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47" Type="http://customschemas.google.com/relationships/presentationmetadata" Target="metadata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font" Target="fonts/Roboto-regular.fntdata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37" Type="http://schemas.openxmlformats.org/officeDocument/2006/relationships/font" Target="fonts/Roboto-italic.fntdata"/><Relationship Id="rId14" Type="http://schemas.openxmlformats.org/officeDocument/2006/relationships/slide" Target="slides/slide7.xml"/><Relationship Id="rId36" Type="http://schemas.openxmlformats.org/officeDocument/2006/relationships/font" Target="fonts/Roboto-bold.fntdata"/><Relationship Id="rId17" Type="http://schemas.openxmlformats.org/officeDocument/2006/relationships/slide" Target="slides/slide10.xml"/><Relationship Id="rId39" Type="http://schemas.openxmlformats.org/officeDocument/2006/relationships/font" Target="fonts/ArialNarrow-regular.fntdata"/><Relationship Id="rId16" Type="http://schemas.openxmlformats.org/officeDocument/2006/relationships/slide" Target="slides/slide9.xml"/><Relationship Id="rId38" Type="http://schemas.openxmlformats.org/officeDocument/2006/relationships/font" Target="fonts/Roboto-boldItalic.fnt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" name="Google Shape;22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39" name="Google Shape;239;p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" name="Google Shape;24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5" name="Google Shape;25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2" name="Google Shape;27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" name="Google Shape;28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" name="Google Shape;29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9" name="Google Shape;29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" name="Google Shape;31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" name="Google Shape;32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2" name="Google Shape;332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0" name="Google Shape;340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" name="Google Shape;34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" name="Google Shape;18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9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9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9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0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40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2"/>
          <p:cNvSpPr txBox="1"/>
          <p:nvPr>
            <p:ph idx="10" type="dt"/>
          </p:nvPr>
        </p:nvSpPr>
        <p:spPr>
          <a:xfrm>
            <a:off x="5715000" y="4767263"/>
            <a:ext cx="152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69" name="Google Shape;69;p32"/>
          <p:cNvSpPr txBox="1"/>
          <p:nvPr>
            <p:ph idx="11" type="ftr"/>
          </p:nvPr>
        </p:nvSpPr>
        <p:spPr>
          <a:xfrm>
            <a:off x="6096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70" name="Google Shape;70;p32"/>
          <p:cNvSpPr txBox="1"/>
          <p:nvPr>
            <p:ph idx="12" type="sldNum"/>
          </p:nvPr>
        </p:nvSpPr>
        <p:spPr>
          <a:xfrm>
            <a:off x="7543800" y="4767263"/>
            <a:ext cx="990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2"/>
          <p:cNvSpPr txBox="1"/>
          <p:nvPr>
            <p:ph type="title"/>
          </p:nvPr>
        </p:nvSpPr>
        <p:spPr>
          <a:xfrm>
            <a:off x="609600" y="205978"/>
            <a:ext cx="7924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Google Shape;73;p42"/>
          <p:cNvSpPr txBox="1"/>
          <p:nvPr>
            <p:ph idx="10" type="dt"/>
          </p:nvPr>
        </p:nvSpPr>
        <p:spPr>
          <a:xfrm>
            <a:off x="5715000" y="4767263"/>
            <a:ext cx="152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74" name="Google Shape;74;p42"/>
          <p:cNvSpPr txBox="1"/>
          <p:nvPr>
            <p:ph idx="11" type="ftr"/>
          </p:nvPr>
        </p:nvSpPr>
        <p:spPr>
          <a:xfrm>
            <a:off x="6096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75" name="Google Shape;75;p42"/>
          <p:cNvSpPr txBox="1"/>
          <p:nvPr>
            <p:ph idx="12" type="sldNum"/>
          </p:nvPr>
        </p:nvSpPr>
        <p:spPr>
          <a:xfrm>
            <a:off x="7543800" y="4767263"/>
            <a:ext cx="990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" name="Google Shape;76;p42"/>
          <p:cNvSpPr txBox="1"/>
          <p:nvPr>
            <p:ph idx="1" type="body"/>
          </p:nvPr>
        </p:nvSpPr>
        <p:spPr>
          <a:xfrm>
            <a:off x="609600" y="1200150"/>
            <a:ext cx="79248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3"/>
          <p:cNvSpPr txBox="1"/>
          <p:nvPr>
            <p:ph idx="1" type="body"/>
          </p:nvPr>
        </p:nvSpPr>
        <p:spPr>
          <a:xfrm>
            <a:off x="609600" y="1200150"/>
            <a:ext cx="37338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indent="-31115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•"/>
              <a:defRPr/>
            </a:lvl5pPr>
            <a:lvl6pPr indent="-31115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/>
            </a:lvl6pPr>
            <a:lvl7pPr indent="-31115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/>
            </a:lvl7pPr>
            <a:lvl8pPr indent="-31115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/>
            </a:lvl8pPr>
            <a:lvl9pPr indent="-311150" lvl="8" marL="411480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300"/>
              <a:buFont typeface="Arial"/>
              <a:buChar char="•"/>
              <a:defRPr/>
            </a:lvl9pPr>
          </a:lstStyle>
          <a:p/>
        </p:txBody>
      </p:sp>
      <p:sp>
        <p:nvSpPr>
          <p:cNvPr id="79" name="Google Shape;79;p43"/>
          <p:cNvSpPr txBox="1"/>
          <p:nvPr>
            <p:ph idx="2" type="body"/>
          </p:nvPr>
        </p:nvSpPr>
        <p:spPr>
          <a:xfrm>
            <a:off x="4800600" y="1200150"/>
            <a:ext cx="37338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5pPr>
            <a:lvl6pPr indent="-31115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300"/>
              <a:buChar char="•"/>
              <a:defRPr/>
            </a:lvl6pPr>
            <a:lvl7pPr indent="-31115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300"/>
              <a:buChar char="•"/>
              <a:defRPr/>
            </a:lvl7pPr>
            <a:lvl8pPr indent="-31115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300"/>
              <a:buChar char="•"/>
              <a:defRPr/>
            </a:lvl8pPr>
            <a:lvl9pPr indent="-311150" lvl="8" marL="411480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300"/>
              <a:buChar char="•"/>
              <a:defRPr/>
            </a:lvl9pPr>
          </a:lstStyle>
          <a:p/>
        </p:txBody>
      </p:sp>
      <p:sp>
        <p:nvSpPr>
          <p:cNvPr id="80" name="Google Shape;80;p43"/>
          <p:cNvSpPr txBox="1"/>
          <p:nvPr>
            <p:ph type="title"/>
          </p:nvPr>
        </p:nvSpPr>
        <p:spPr>
          <a:xfrm>
            <a:off x="609600" y="205978"/>
            <a:ext cx="7924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1" name="Google Shape;81;p43"/>
          <p:cNvSpPr txBox="1"/>
          <p:nvPr>
            <p:ph idx="10" type="dt"/>
          </p:nvPr>
        </p:nvSpPr>
        <p:spPr>
          <a:xfrm>
            <a:off x="5715000" y="4767263"/>
            <a:ext cx="152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82" name="Google Shape;82;p43"/>
          <p:cNvSpPr txBox="1"/>
          <p:nvPr>
            <p:ph idx="11" type="ftr"/>
          </p:nvPr>
        </p:nvSpPr>
        <p:spPr>
          <a:xfrm>
            <a:off x="6096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83" name="Google Shape;83;p43"/>
          <p:cNvSpPr txBox="1"/>
          <p:nvPr>
            <p:ph idx="12" type="sldNum"/>
          </p:nvPr>
        </p:nvSpPr>
        <p:spPr>
          <a:xfrm>
            <a:off x="7543800" y="4767263"/>
            <a:ext cx="990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>
  <p:cSld name="1_Blank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4"/>
          <p:cNvSpPr txBox="1"/>
          <p:nvPr>
            <p:ph idx="11" type="ftr"/>
          </p:nvPr>
        </p:nvSpPr>
        <p:spPr>
          <a:xfrm>
            <a:off x="6096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Arial Narrow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/>
            </a:lvl9pPr>
          </a:lstStyle>
          <a:p/>
        </p:txBody>
      </p:sp>
      <p:sp>
        <p:nvSpPr>
          <p:cNvPr id="86" name="Google Shape;86;p44"/>
          <p:cNvSpPr txBox="1"/>
          <p:nvPr>
            <p:ph idx="10" type="dt"/>
          </p:nvPr>
        </p:nvSpPr>
        <p:spPr>
          <a:xfrm>
            <a:off x="5715000" y="4767263"/>
            <a:ext cx="152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Arial Narrow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/>
            </a:lvl9pPr>
          </a:lstStyle>
          <a:p/>
        </p:txBody>
      </p:sp>
      <p:sp>
        <p:nvSpPr>
          <p:cNvPr id="87" name="Google Shape;87;p44"/>
          <p:cNvSpPr txBox="1"/>
          <p:nvPr>
            <p:ph idx="12" type="sldNum"/>
          </p:nvPr>
        </p:nvSpPr>
        <p:spPr>
          <a:xfrm>
            <a:off x="7543800" y="4767263"/>
            <a:ext cx="990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 Narrow"/>
              <a:buNone/>
              <a:defRPr b="0" i="0" sz="8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 Narrow"/>
              <a:buNone/>
              <a:defRPr b="0" i="0" sz="8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 Narrow"/>
              <a:buNone/>
              <a:defRPr b="0" i="0" sz="8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 Narrow"/>
              <a:buNone/>
              <a:defRPr b="0" i="0" sz="8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 Narrow"/>
              <a:buNone/>
              <a:defRPr b="0" i="0" sz="8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 Narrow"/>
              <a:buNone/>
              <a:defRPr b="0" i="0" sz="8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 Narrow"/>
              <a:buNone/>
              <a:defRPr b="0" i="0" sz="8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 Narrow"/>
              <a:buNone/>
              <a:defRPr b="0" i="0" sz="8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 Narrow"/>
              <a:buNone/>
              <a:defRPr b="0" i="0" sz="8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orizon.png" id="89" name="Google Shape;89;p45"/>
          <p:cNvPicPr preferRelativeResize="0"/>
          <p:nvPr/>
        </p:nvPicPr>
        <p:blipFill rotWithShape="1">
          <a:blip r:embed="rId2">
            <a:alphaModFix/>
          </a:blip>
          <a:srcRect b="0" l="0" r="0" t="33333"/>
          <a:stretch/>
        </p:blipFill>
        <p:spPr>
          <a:xfrm>
            <a:off x="0" y="0"/>
            <a:ext cx="91440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45"/>
          <p:cNvSpPr txBox="1"/>
          <p:nvPr>
            <p:ph idx="10" type="dt"/>
          </p:nvPr>
        </p:nvSpPr>
        <p:spPr>
          <a:xfrm>
            <a:off x="5715000" y="4767263"/>
            <a:ext cx="152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91" name="Google Shape;91;p45"/>
          <p:cNvSpPr txBox="1"/>
          <p:nvPr>
            <p:ph idx="11" type="ftr"/>
          </p:nvPr>
        </p:nvSpPr>
        <p:spPr>
          <a:xfrm>
            <a:off x="6096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92" name="Google Shape;92;p45"/>
          <p:cNvSpPr txBox="1"/>
          <p:nvPr>
            <p:ph idx="12" type="sldNum"/>
          </p:nvPr>
        </p:nvSpPr>
        <p:spPr>
          <a:xfrm>
            <a:off x="7543800" y="4767263"/>
            <a:ext cx="990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3" name="Google Shape;93;p45"/>
          <p:cNvSpPr txBox="1"/>
          <p:nvPr>
            <p:ph idx="1" type="subTitle"/>
          </p:nvPr>
        </p:nvSpPr>
        <p:spPr>
          <a:xfrm>
            <a:off x="12192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300"/>
              <a:buNone/>
              <a:defRPr sz="13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3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4" name="Google Shape;94;p45"/>
          <p:cNvSpPr txBox="1"/>
          <p:nvPr>
            <p:ph type="ctrTitle"/>
          </p:nvPr>
        </p:nvSpPr>
        <p:spPr>
          <a:xfrm>
            <a:off x="685800" y="1505917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Narrow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6"/>
          <p:cNvSpPr txBox="1"/>
          <p:nvPr>
            <p:ph type="title"/>
          </p:nvPr>
        </p:nvSpPr>
        <p:spPr>
          <a:xfrm>
            <a:off x="609601" y="3721895"/>
            <a:ext cx="78852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Narrow"/>
              <a:buNone/>
              <a:defRPr b="0" i="0" sz="2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46"/>
          <p:cNvSpPr txBox="1"/>
          <p:nvPr>
            <p:ph idx="1" type="body"/>
          </p:nvPr>
        </p:nvSpPr>
        <p:spPr>
          <a:xfrm>
            <a:off x="609601" y="2596754"/>
            <a:ext cx="78852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300"/>
              <a:buNone/>
              <a:defRPr sz="13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100"/>
              <a:buNone/>
              <a:defRPr sz="1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8" name="Google Shape;98;p46"/>
          <p:cNvSpPr txBox="1"/>
          <p:nvPr>
            <p:ph idx="10" type="dt"/>
          </p:nvPr>
        </p:nvSpPr>
        <p:spPr>
          <a:xfrm>
            <a:off x="5715000" y="4767263"/>
            <a:ext cx="152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99" name="Google Shape;99;p46"/>
          <p:cNvSpPr txBox="1"/>
          <p:nvPr>
            <p:ph idx="11" type="ftr"/>
          </p:nvPr>
        </p:nvSpPr>
        <p:spPr>
          <a:xfrm>
            <a:off x="6096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100" name="Google Shape;100;p46"/>
          <p:cNvSpPr txBox="1"/>
          <p:nvPr>
            <p:ph idx="12" type="sldNum"/>
          </p:nvPr>
        </p:nvSpPr>
        <p:spPr>
          <a:xfrm>
            <a:off x="7543800" y="4767263"/>
            <a:ext cx="990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7"/>
          <p:cNvSpPr txBox="1"/>
          <p:nvPr>
            <p:ph idx="1" type="body"/>
          </p:nvPr>
        </p:nvSpPr>
        <p:spPr>
          <a:xfrm>
            <a:off x="3962400" y="1085850"/>
            <a:ext cx="46482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103" name="Google Shape;103;p47"/>
          <p:cNvSpPr txBox="1"/>
          <p:nvPr>
            <p:ph type="title"/>
          </p:nvPr>
        </p:nvSpPr>
        <p:spPr>
          <a:xfrm>
            <a:off x="612648" y="1085850"/>
            <a:ext cx="2971800" cy="8232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 Narrow"/>
              <a:buNone/>
              <a:defRPr b="0" i="0" sz="1400" cap="none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47"/>
          <p:cNvSpPr txBox="1"/>
          <p:nvPr>
            <p:ph idx="2" type="body"/>
          </p:nvPr>
        </p:nvSpPr>
        <p:spPr>
          <a:xfrm>
            <a:off x="612648" y="1910919"/>
            <a:ext cx="2971800" cy="23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68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100"/>
              <a:buNone/>
              <a:defRPr sz="11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8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700"/>
              <a:buNone/>
              <a:defRPr sz="7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700"/>
              <a:buNone/>
              <a:defRPr sz="700"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700"/>
              <a:buNone/>
              <a:defRPr sz="700"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700"/>
              <a:buNone/>
              <a:defRPr sz="700"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700"/>
              <a:buNone/>
              <a:defRPr sz="700"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700"/>
              <a:buNone/>
              <a:defRPr sz="700"/>
            </a:lvl9pPr>
          </a:lstStyle>
          <a:p/>
        </p:txBody>
      </p:sp>
      <p:sp>
        <p:nvSpPr>
          <p:cNvPr id="105" name="Google Shape;105;p47"/>
          <p:cNvSpPr txBox="1"/>
          <p:nvPr>
            <p:ph idx="10" type="dt"/>
          </p:nvPr>
        </p:nvSpPr>
        <p:spPr>
          <a:xfrm>
            <a:off x="5715000" y="4767263"/>
            <a:ext cx="152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106" name="Google Shape;106;p47"/>
          <p:cNvSpPr txBox="1"/>
          <p:nvPr>
            <p:ph idx="11" type="ftr"/>
          </p:nvPr>
        </p:nvSpPr>
        <p:spPr>
          <a:xfrm>
            <a:off x="6096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107" name="Google Shape;107;p47"/>
          <p:cNvSpPr txBox="1"/>
          <p:nvPr>
            <p:ph idx="12" type="sldNum"/>
          </p:nvPr>
        </p:nvSpPr>
        <p:spPr>
          <a:xfrm>
            <a:off x="7543800" y="4767263"/>
            <a:ext cx="990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orizon.png" id="109" name="Google Shape;109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48"/>
          <p:cNvSpPr txBox="1"/>
          <p:nvPr>
            <p:ph type="title"/>
          </p:nvPr>
        </p:nvSpPr>
        <p:spPr>
          <a:xfrm>
            <a:off x="609600" y="1085850"/>
            <a:ext cx="2971800" cy="8232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 Narrow"/>
              <a:buNone/>
              <a:defRPr b="0" i="0" sz="1400" cap="none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" name="Google Shape;111;p48"/>
          <p:cNvSpPr/>
          <p:nvPr>
            <p:ph idx="2" type="pic"/>
          </p:nvPr>
        </p:nvSpPr>
        <p:spPr>
          <a:xfrm>
            <a:off x="4657344" y="1085850"/>
            <a:ext cx="3419700" cy="2606100"/>
          </a:xfrm>
          <a:prstGeom prst="rect">
            <a:avLst/>
          </a:prstGeom>
          <a:noFill/>
          <a:ln>
            <a:noFill/>
          </a:ln>
        </p:spPr>
      </p:sp>
      <p:sp>
        <p:nvSpPr>
          <p:cNvPr id="112" name="Google Shape;112;p48"/>
          <p:cNvSpPr txBox="1"/>
          <p:nvPr>
            <p:ph idx="1" type="body"/>
          </p:nvPr>
        </p:nvSpPr>
        <p:spPr>
          <a:xfrm>
            <a:off x="609600" y="1910918"/>
            <a:ext cx="2971800" cy="18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68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100"/>
              <a:buNone/>
              <a:defRPr sz="11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8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700"/>
              <a:buNone/>
              <a:defRPr sz="7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700"/>
              <a:buNone/>
              <a:defRPr sz="700"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700"/>
              <a:buNone/>
              <a:defRPr sz="700"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700"/>
              <a:buNone/>
              <a:defRPr sz="700"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700"/>
              <a:buNone/>
              <a:defRPr sz="700"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700"/>
              <a:buNone/>
              <a:defRPr sz="700"/>
            </a:lvl9pPr>
          </a:lstStyle>
          <a:p/>
        </p:txBody>
      </p:sp>
      <p:sp>
        <p:nvSpPr>
          <p:cNvPr id="113" name="Google Shape;113;p48"/>
          <p:cNvSpPr txBox="1"/>
          <p:nvPr>
            <p:ph idx="10" type="dt"/>
          </p:nvPr>
        </p:nvSpPr>
        <p:spPr>
          <a:xfrm>
            <a:off x="5715000" y="4767263"/>
            <a:ext cx="152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114" name="Google Shape;114;p48"/>
          <p:cNvSpPr txBox="1"/>
          <p:nvPr>
            <p:ph idx="11" type="ftr"/>
          </p:nvPr>
        </p:nvSpPr>
        <p:spPr>
          <a:xfrm>
            <a:off x="6096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115" name="Google Shape;115;p48"/>
          <p:cNvSpPr txBox="1"/>
          <p:nvPr>
            <p:ph idx="12" type="sldNum"/>
          </p:nvPr>
        </p:nvSpPr>
        <p:spPr>
          <a:xfrm>
            <a:off x="7543800" y="4767263"/>
            <a:ext cx="990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17" name="Google Shape;17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9"/>
          <p:cNvSpPr txBox="1"/>
          <p:nvPr>
            <p:ph type="title"/>
          </p:nvPr>
        </p:nvSpPr>
        <p:spPr>
          <a:xfrm>
            <a:off x="609600" y="205978"/>
            <a:ext cx="7924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8" name="Google Shape;118;p49"/>
          <p:cNvSpPr txBox="1"/>
          <p:nvPr>
            <p:ph idx="1" type="body"/>
          </p:nvPr>
        </p:nvSpPr>
        <p:spPr>
          <a:xfrm rot="5400000">
            <a:off x="2874751" y="-1065000"/>
            <a:ext cx="3394500" cy="79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119" name="Google Shape;119;p49"/>
          <p:cNvSpPr txBox="1"/>
          <p:nvPr>
            <p:ph idx="10" type="dt"/>
          </p:nvPr>
        </p:nvSpPr>
        <p:spPr>
          <a:xfrm>
            <a:off x="5715000" y="4767263"/>
            <a:ext cx="152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120" name="Google Shape;120;p49"/>
          <p:cNvSpPr txBox="1"/>
          <p:nvPr>
            <p:ph idx="11" type="ftr"/>
          </p:nvPr>
        </p:nvSpPr>
        <p:spPr>
          <a:xfrm>
            <a:off x="6096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121" name="Google Shape;121;p49"/>
          <p:cNvSpPr txBox="1"/>
          <p:nvPr>
            <p:ph idx="12" type="sldNum"/>
          </p:nvPr>
        </p:nvSpPr>
        <p:spPr>
          <a:xfrm>
            <a:off x="7543800" y="4767263"/>
            <a:ext cx="990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0"/>
          <p:cNvSpPr txBox="1"/>
          <p:nvPr>
            <p:ph type="title"/>
          </p:nvPr>
        </p:nvSpPr>
        <p:spPr>
          <a:xfrm rot="5400000">
            <a:off x="5463751" y="1371629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4" name="Google Shape;124;p50"/>
          <p:cNvSpPr txBox="1"/>
          <p:nvPr>
            <p:ph idx="1" type="body"/>
          </p:nvPr>
        </p:nvSpPr>
        <p:spPr>
          <a:xfrm rot="5400000">
            <a:off x="1272751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125" name="Google Shape;125;p50"/>
          <p:cNvSpPr txBox="1"/>
          <p:nvPr>
            <p:ph idx="10" type="dt"/>
          </p:nvPr>
        </p:nvSpPr>
        <p:spPr>
          <a:xfrm>
            <a:off x="5715000" y="4767263"/>
            <a:ext cx="152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126" name="Google Shape;126;p50"/>
          <p:cNvSpPr txBox="1"/>
          <p:nvPr>
            <p:ph idx="11" type="ftr"/>
          </p:nvPr>
        </p:nvSpPr>
        <p:spPr>
          <a:xfrm>
            <a:off x="6096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/>
            </a:lvl9pPr>
          </a:lstStyle>
          <a:p/>
        </p:txBody>
      </p:sp>
      <p:sp>
        <p:nvSpPr>
          <p:cNvPr id="127" name="Google Shape;127;p50"/>
          <p:cNvSpPr txBox="1"/>
          <p:nvPr>
            <p:ph idx="12" type="sldNum"/>
          </p:nvPr>
        </p:nvSpPr>
        <p:spPr>
          <a:xfrm>
            <a:off x="7543800" y="4767263"/>
            <a:ext cx="990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20" name="Google Shape;20;p3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21" name="Google Shape;21;p3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2" name="Google Shape;22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3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" name="Google Shape;26;p3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7" name="Google Shape;27;p3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8" name="Google Shape;28;p3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9" name="Google Shape;29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3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3" name="Google Shape;33;p3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4" name="Google Shape;34;p3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5" name="Google Shape;35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3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3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3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4" name="Google Shape;44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7" name="Google Shape;47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3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3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2" name="Google Shape;52;p3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3" name="Google Shape;53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b="0" i="0" sz="13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3B3B3B"/>
            </a:gs>
            <a:gs pos="31000">
              <a:schemeClr val="dk1"/>
            </a:gs>
            <a:gs pos="100000">
              <a:schemeClr val="dk1"/>
            </a:gs>
          </a:gsLst>
          <a:lin ang="5400012" scaled="0"/>
        </a:gra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orizon.png" id="61" name="Google Shape;61;p3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31"/>
          <p:cNvSpPr txBox="1"/>
          <p:nvPr>
            <p:ph type="title"/>
          </p:nvPr>
        </p:nvSpPr>
        <p:spPr>
          <a:xfrm>
            <a:off x="609600" y="205978"/>
            <a:ext cx="7924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 Narrow"/>
              <a:buNone/>
              <a:defRPr b="0" i="0" sz="23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31"/>
          <p:cNvSpPr txBox="1"/>
          <p:nvPr>
            <p:ph idx="1" type="body"/>
          </p:nvPr>
        </p:nvSpPr>
        <p:spPr>
          <a:xfrm>
            <a:off x="609600" y="1200151"/>
            <a:ext cx="79248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115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-31115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-31115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-31115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-31115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1115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1115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1115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1115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sp>
        <p:nvSpPr>
          <p:cNvPr id="64" name="Google Shape;64;p31"/>
          <p:cNvSpPr txBox="1"/>
          <p:nvPr>
            <p:ph idx="10" type="dt"/>
          </p:nvPr>
        </p:nvSpPr>
        <p:spPr>
          <a:xfrm>
            <a:off x="5715000" y="4767263"/>
            <a:ext cx="152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1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1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1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1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1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1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1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1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sp>
        <p:nvSpPr>
          <p:cNvPr id="65" name="Google Shape;65;p31"/>
          <p:cNvSpPr txBox="1"/>
          <p:nvPr>
            <p:ph idx="11" type="ftr"/>
          </p:nvPr>
        </p:nvSpPr>
        <p:spPr>
          <a:xfrm>
            <a:off x="6096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1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1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1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1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1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1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1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 Narrow"/>
              <a:buNone/>
              <a:defRPr b="0" i="0" sz="1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sp>
        <p:nvSpPr>
          <p:cNvPr id="66" name="Google Shape;66;p31"/>
          <p:cNvSpPr txBox="1"/>
          <p:nvPr>
            <p:ph idx="12" type="sldNum"/>
          </p:nvPr>
        </p:nvSpPr>
        <p:spPr>
          <a:xfrm>
            <a:off x="7543800" y="4767263"/>
            <a:ext cx="990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 Narrow"/>
              <a:buNone/>
              <a:defRPr b="0" i="0" sz="8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5" Type="http://schemas.openxmlformats.org/officeDocument/2006/relationships/image" Target="../media/image1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20.png"/><Relationship Id="rId5" Type="http://schemas.openxmlformats.org/officeDocument/2006/relationships/image" Target="../media/image1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B1F4F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"/>
          <p:cNvSpPr txBox="1"/>
          <p:nvPr>
            <p:ph type="ctrTitle"/>
          </p:nvPr>
        </p:nvSpPr>
        <p:spPr>
          <a:xfrm>
            <a:off x="531175" y="302250"/>
            <a:ext cx="77640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" sz="4000">
                <a:latin typeface="Calibri"/>
                <a:ea typeface="Calibri"/>
                <a:cs typeface="Calibri"/>
                <a:sym typeface="Calibri"/>
              </a:rPr>
              <a:t>Opioid Remediation Collaborative (ORC)</a:t>
            </a:r>
            <a:endParaRPr sz="3500">
              <a:solidFill>
                <a:schemeClr val="lt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"/>
          <p:cNvSpPr txBox="1"/>
          <p:nvPr>
            <p:ph idx="1" type="subTitle"/>
          </p:nvPr>
        </p:nvSpPr>
        <p:spPr>
          <a:xfrm>
            <a:off x="2233700" y="3725925"/>
            <a:ext cx="67254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3600">
                <a:solidFill>
                  <a:srgbClr val="EA7625"/>
                </a:solidFill>
                <a:latin typeface="Calibri"/>
                <a:ea typeface="Calibri"/>
                <a:cs typeface="Calibri"/>
                <a:sym typeface="Calibri"/>
              </a:rPr>
              <a:t>Heroin and Fentanyl Updates and Pharmacology</a:t>
            </a:r>
            <a:endParaRPr sz="3600">
              <a:solidFill>
                <a:srgbClr val="EA762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900" y="1357225"/>
            <a:ext cx="4050350" cy="1559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"/>
          <p:cNvSpPr txBox="1"/>
          <p:nvPr/>
        </p:nvSpPr>
        <p:spPr>
          <a:xfrm>
            <a:off x="4572000" y="938250"/>
            <a:ext cx="2523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New Mexico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"/>
          <p:cNvSpPr txBox="1"/>
          <p:nvPr/>
        </p:nvSpPr>
        <p:spPr>
          <a:xfrm>
            <a:off x="2233700" y="2832775"/>
            <a:ext cx="104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1B1F4F"/>
                </a:solidFill>
                <a:latin typeface="Calibri"/>
                <a:ea typeface="Calibri"/>
                <a:cs typeface="Calibri"/>
                <a:sym typeface="Calibri"/>
              </a:rPr>
              <a:t>orcnm.com</a:t>
            </a:r>
            <a:endParaRPr b="1" i="0" sz="1300" u="none" cap="none" strike="noStrike">
              <a:solidFill>
                <a:srgbClr val="1B1F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214" name="Google Shape;214;p10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0"/>
          <p:cNvSpPr txBox="1"/>
          <p:nvPr/>
        </p:nvSpPr>
        <p:spPr>
          <a:xfrm>
            <a:off x="549038" y="122125"/>
            <a:ext cx="7979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Poppy Plant Growing is Not Easy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0"/>
          <p:cNvSpPr txBox="1"/>
          <p:nvPr/>
        </p:nvSpPr>
        <p:spPr>
          <a:xfrm>
            <a:off x="262825" y="1002850"/>
            <a:ext cx="46851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Requires long daylight hours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Temperate Climate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Low Humidity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Proper soil acidity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Mostly grown in mountain slopes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3-5 months growth time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Processed to morphine, then heroin.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 Kg of opium produce 1 Kg of heroin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7" name="Google Shape;217;p10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1225" y="1002838"/>
            <a:ext cx="3787800" cy="254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0"/>
          <p:cNvSpPr txBox="1"/>
          <p:nvPr/>
        </p:nvSpPr>
        <p:spPr>
          <a:xfrm flipH="1">
            <a:off x="5021225" y="3698300"/>
            <a:ext cx="3787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Opium Poppy Cultivation and Heroin Processing, US Department of Justice, DEA, Sept 1992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"/>
          <p:cNvSpPr txBox="1"/>
          <p:nvPr/>
        </p:nvSpPr>
        <p:spPr>
          <a:xfrm>
            <a:off x="449100" y="1256175"/>
            <a:ext cx="82458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Pure heroin (white powder) predominantly from Columbia and South America and dominated the US Markets East of the Mississippi. Use was mostly snorting or smoking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Black Tar Heroin produced in Mexico and sold predominantly west of the Mississippi.  Use dissolved and diluted and injected into veins, muscles or SQ.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1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225" name="Google Shape;225;p11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-6194200" y="81855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1"/>
          <p:cNvSpPr txBox="1"/>
          <p:nvPr/>
        </p:nvSpPr>
        <p:spPr>
          <a:xfrm>
            <a:off x="549025" y="464200"/>
            <a:ext cx="7979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Heroin in the early 2010s – Pre-Fentanyl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1"/>
          <p:cNvSpPr txBox="1"/>
          <p:nvPr/>
        </p:nvSpPr>
        <p:spPr>
          <a:xfrm>
            <a:off x="203737" y="3992150"/>
            <a:ext cx="8670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474747"/>
                </a:solidFill>
                <a:latin typeface="Calibri"/>
                <a:ea typeface="Calibri"/>
                <a:cs typeface="Calibri"/>
                <a:sym typeface="Calibri"/>
              </a:rPr>
              <a:t>NIDA. 2021, April 13. What is heroin and how is it used?. Retrieved from https://nida.nih.gov/publications/research-reports/heroin/what-heroin on 2025, January 9</a:t>
            </a:r>
            <a:endParaRPr b="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2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233" name="Google Shape;233;p12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12"/>
          <p:cNvSpPr txBox="1"/>
          <p:nvPr/>
        </p:nvSpPr>
        <p:spPr>
          <a:xfrm>
            <a:off x="538500" y="244300"/>
            <a:ext cx="80871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But!!! Here’s the problem for the Cartels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2"/>
          <p:cNvSpPr txBox="1"/>
          <p:nvPr/>
        </p:nvSpPr>
        <p:spPr>
          <a:xfrm>
            <a:off x="624025" y="1024800"/>
            <a:ext cx="7928100" cy="30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00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●"/>
            </a:pPr>
            <a:r>
              <a:rPr b="0" i="0" lang="en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Crop-based drugs are time-consuming and expensive to produce.</a:t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00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●"/>
            </a:pPr>
            <a:r>
              <a:rPr b="0" i="0" lang="en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Traffickers lose product to weather, poor harvest and logistics to getting from the harvest to clandestine labs.</a:t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00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●"/>
            </a:pPr>
            <a:r>
              <a:rPr b="0" i="0" lang="en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Risk of government eradication efforts.</a:t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00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●"/>
            </a:pPr>
            <a:r>
              <a:rPr b="0" i="0" lang="en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Requires more land and labor for production.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3"/>
          <p:cNvSpPr txBox="1"/>
          <p:nvPr>
            <p:ph idx="12" type="sldNum"/>
          </p:nvPr>
        </p:nvSpPr>
        <p:spPr>
          <a:xfrm>
            <a:off x="6800850" y="4767263"/>
            <a:ext cx="743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 Narrow"/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42" name="Google Shape;242;p13"/>
          <p:cNvSpPr txBox="1"/>
          <p:nvPr/>
        </p:nvSpPr>
        <p:spPr>
          <a:xfrm>
            <a:off x="2177775" y="1752076"/>
            <a:ext cx="46230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b="0" i="0" lang="en" sz="4900" u="none" cap="none" strike="noStrike">
                <a:solidFill>
                  <a:srgbClr val="EFEFEF"/>
                </a:solidFill>
                <a:latin typeface="Arial"/>
                <a:ea typeface="Arial"/>
                <a:cs typeface="Arial"/>
                <a:sym typeface="Arial"/>
              </a:rPr>
              <a:t>enter…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b="0" i="0" lang="en" sz="4900" u="none" cap="none" strike="noStrike">
                <a:solidFill>
                  <a:srgbClr val="DC9E1F"/>
                </a:solidFill>
                <a:latin typeface="Arial"/>
                <a:ea typeface="Arial"/>
                <a:cs typeface="Arial"/>
                <a:sym typeface="Arial"/>
              </a:rPr>
              <a:t>FENTANYL</a:t>
            </a:r>
            <a:endParaRPr b="0" i="0" sz="4900" u="none" cap="none" strike="noStrike">
              <a:solidFill>
                <a:srgbClr val="DC9E1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4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248" name="Google Shape;248;p14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4"/>
          <p:cNvSpPr txBox="1"/>
          <p:nvPr/>
        </p:nvSpPr>
        <p:spPr>
          <a:xfrm>
            <a:off x="928525" y="0"/>
            <a:ext cx="7589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History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4"/>
          <p:cNvSpPr txBox="1"/>
          <p:nvPr/>
        </p:nvSpPr>
        <p:spPr>
          <a:xfrm>
            <a:off x="465200" y="543450"/>
            <a:ext cx="83922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Fentanyl first synthesized in 1959 and used medically for pain relief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Regulated by the DEA by CSA 1970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Recent years manufacturing illicitly of fentanyl, analogs and precursors.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144 fentanyl related substances available with no legitimate use.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Once known precursors become known, producers shift to others not recognized.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" name="Google Shape;25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44625" y="2113348"/>
            <a:ext cx="4654725" cy="2068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4"/>
          <p:cNvSpPr txBox="1"/>
          <p:nvPr/>
        </p:nvSpPr>
        <p:spPr>
          <a:xfrm>
            <a:off x="5479850" y="4551550"/>
            <a:ext cx="343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Congressional Research Service Jan 29, 2021.  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5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258" name="Google Shape;258;p15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28900" y="0"/>
            <a:ext cx="5263825" cy="426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15"/>
          <p:cNvSpPr txBox="1"/>
          <p:nvPr/>
        </p:nvSpPr>
        <p:spPr>
          <a:xfrm>
            <a:off x="4288275" y="0"/>
            <a:ext cx="31812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Fentanyl Analogs</a:t>
            </a:r>
            <a:endParaRPr b="0"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6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266" name="Google Shape;266;p16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6"/>
          <p:cNvSpPr txBox="1"/>
          <p:nvPr/>
        </p:nvSpPr>
        <p:spPr>
          <a:xfrm>
            <a:off x="2041250" y="85525"/>
            <a:ext cx="52893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Some Illicit Fentanyl Products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9825" y="867425"/>
            <a:ext cx="3113901" cy="3274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41175" y="1380550"/>
            <a:ext cx="4115750" cy="234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7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275" name="Google Shape;275;p17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17"/>
          <p:cNvSpPr txBox="1"/>
          <p:nvPr/>
        </p:nvSpPr>
        <p:spPr>
          <a:xfrm>
            <a:off x="4777425" y="4474600"/>
            <a:ext cx="450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Suzaki, J A review: Fentanyl and non-pharmaceutical fentanyls, Drug and Alcohol Dependence, Feb 2017, pp107-116. Last 2 items are non-fentanyl opioids – are benzimidazole and benzamide derivatives</a:t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77" name="Google Shape;277;p17"/>
          <p:cNvGraphicFramePr/>
          <p:nvPr/>
        </p:nvGraphicFramePr>
        <p:xfrm>
          <a:off x="1526221" y="4924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{A982CDE5-451A-47C5-B1FA-A1B05DC630CC}</a:tableStyleId>
              </a:tblPr>
              <a:tblGrid>
                <a:gridCol w="1662850"/>
                <a:gridCol w="1588350"/>
                <a:gridCol w="1562100"/>
                <a:gridCol w="1604425"/>
              </a:tblGrid>
              <a:tr h="177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n" sz="13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Name</a:t>
                      </a:r>
                      <a:endParaRPr sz="13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100" marB="38100" marR="38100" marL="38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BEBE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BEBE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n" sz="13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Potency ratio to morphine</a:t>
                      </a:r>
                      <a:endParaRPr sz="13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100" marB="38100" marR="38100" marL="38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BEBE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BEBE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n" sz="13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Potency ratio to fentanyl</a:t>
                      </a:r>
                      <a:endParaRPr sz="13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100" marB="38100" marR="38100" marL="38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BEBE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BEBE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n" sz="13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Legal status (US)</a:t>
                      </a:r>
                      <a:endParaRPr sz="13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100" marB="38100" marR="38100" marL="38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BEBE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BEBE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78" name="Google Shape;278;p17"/>
          <p:cNvGraphicFramePr/>
          <p:nvPr/>
        </p:nvGraphicFramePr>
        <p:xfrm>
          <a:off x="1526247" y="8322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{F64DD456-6E5D-4C7F-94FF-5D97851F62F5}</a:tableStyleId>
              </a:tblPr>
              <a:tblGrid>
                <a:gridCol w="1713425"/>
                <a:gridCol w="1083700"/>
                <a:gridCol w="1361950"/>
                <a:gridCol w="1391250"/>
              </a:tblGrid>
              <a:tr h="280750">
                <a:tc>
                  <a:txBody>
                    <a:bodyPr/>
                    <a:lstStyle/>
                    <a:p>
                      <a:pPr indent="0" lvl="0" marL="127000" marR="0" rtl="0" algn="l">
                        <a:lnSpc>
                          <a:spcPct val="58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acetyl fentanyl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86055" rtl="0" algn="r">
                        <a:lnSpc>
                          <a:spcPct val="58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15.7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274955" rtl="0" algn="r">
                        <a:lnSpc>
                          <a:spcPct val="58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0.29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19379" rtl="0" algn="r">
                        <a:lnSpc>
                          <a:spcPct val="58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</a:tr>
              <a:tr h="301600">
                <a:tc>
                  <a:txBody>
                    <a:bodyPr/>
                    <a:lstStyle/>
                    <a:p>
                      <a:pPr indent="0" lvl="0" marL="127000" marR="0" rtl="0" algn="l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alfentanil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224790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Unknown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274955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0.06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19379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</a:tr>
              <a:tr h="301600">
                <a:tc>
                  <a:txBody>
                    <a:bodyPr/>
                    <a:lstStyle/>
                    <a:p>
                      <a:pPr indent="0" lvl="0" marL="127000" marR="0" rtl="0" algn="l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alpha methyl fentanyl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85420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56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275590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1.1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19379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</a:tr>
              <a:tr h="301600">
                <a:tc>
                  <a:txBody>
                    <a:bodyPr/>
                    <a:lstStyle/>
                    <a:p>
                      <a:pPr indent="0" lvl="0" marL="127000" marR="0" rtl="0" algn="l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beta OH 3 methyl fentanyl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85420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6300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274955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19379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</a:tr>
              <a:tr h="301600">
                <a:tc>
                  <a:txBody>
                    <a:bodyPr/>
                    <a:lstStyle/>
                    <a:p>
                      <a:pPr indent="0" lvl="0" marL="127000" marR="0" rtl="0" algn="l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butyr-fentanyl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86055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274955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0.13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19379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</a:tr>
              <a:tr h="301600">
                <a:tc>
                  <a:txBody>
                    <a:bodyPr/>
                    <a:lstStyle/>
                    <a:p>
                      <a:pPr indent="0" lvl="0" marL="127000" marR="0" rtl="0" algn="l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furanyl fentanyl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</a:tr>
              <a:tr h="301600">
                <a:tc>
                  <a:txBody>
                    <a:bodyPr/>
                    <a:lstStyle/>
                    <a:p>
                      <a:pPr indent="0" lvl="0" marL="127000" marR="0" rtl="0" algn="l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carfentanil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85420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10000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274955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19379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</a:tr>
              <a:tr h="301600">
                <a:tc>
                  <a:txBody>
                    <a:bodyPr/>
                    <a:lstStyle/>
                    <a:p>
                      <a:pPr indent="0" lvl="0" marL="127000" marR="0" rtl="0" algn="l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fentanyl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85420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19379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</a:tr>
              <a:tr h="301600">
                <a:tc>
                  <a:txBody>
                    <a:bodyPr/>
                    <a:lstStyle/>
                    <a:p>
                      <a:pPr indent="0" lvl="0" marL="127000" marR="0" rtl="0" algn="l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remifentanil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274955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19379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</a:tr>
              <a:tr h="325375">
                <a:tc>
                  <a:txBody>
                    <a:bodyPr/>
                    <a:lstStyle/>
                    <a:p>
                      <a:pPr indent="0" lvl="0" marL="127000" marR="0" rtl="0" algn="l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sufentanil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85420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1000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274955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19379" rtl="0" algn="r">
                        <a:lnSpc>
                          <a:spcPct val="6777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</a:tr>
              <a:tr h="324125">
                <a:tc>
                  <a:txBody>
                    <a:bodyPr/>
                    <a:lstStyle/>
                    <a:p>
                      <a:pPr indent="0" lvl="0" marL="127000" marR="0" rtl="0" algn="l">
                        <a:lnSpc>
                          <a:spcPct val="655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Isotonitazine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127000" marR="0" rtl="0" algn="l">
                        <a:lnSpc>
                          <a:spcPct val="655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127000" marR="0" rtl="0" algn="l">
                        <a:lnSpc>
                          <a:spcPct val="655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U-47700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86690" rtl="0" algn="r">
                        <a:lnSpc>
                          <a:spcPct val="655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500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186690" rtl="0" algn="r">
                        <a:lnSpc>
                          <a:spcPct val="655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186690" rtl="0" algn="r">
                        <a:lnSpc>
                          <a:spcPct val="655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7.5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275590" rtl="0" algn="r">
                        <a:lnSpc>
                          <a:spcPct val="655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275590" rtl="0" algn="r">
                        <a:lnSpc>
                          <a:spcPct val="655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275590" rtl="0" algn="r">
                        <a:lnSpc>
                          <a:spcPct val="655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0" marR="119379" rtl="0" algn="r">
                        <a:lnSpc>
                          <a:spcPct val="655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119379" rtl="0" algn="r">
                        <a:lnSpc>
                          <a:spcPct val="655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119379" rtl="0" algn="r">
                        <a:lnSpc>
                          <a:spcPct val="655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8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284" name="Google Shape;284;p18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8"/>
          <p:cNvSpPr txBox="1"/>
          <p:nvPr/>
        </p:nvSpPr>
        <p:spPr>
          <a:xfrm>
            <a:off x="538500" y="244300"/>
            <a:ext cx="81237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makes fentanyl so potent?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8"/>
          <p:cNvSpPr txBox="1"/>
          <p:nvPr/>
        </p:nvSpPr>
        <p:spPr>
          <a:xfrm>
            <a:off x="244350" y="3813400"/>
            <a:ext cx="8716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Villiger JW, Characteristics of [3H] fentanyl binding to the opioid receptor. Neuropharmacology 1983; 22: 447-452.Moss and Carlo Higher doses of naloxone are needed in synthetic opioid era. Substance Abuse Treatment, Prevention and Policy. (2019) 14:6.Hug et al. Tissue redistribution of fentanyl and termination of its effects in rats. Anesthesiology. 1981; 55: 369-375.</a:t>
            </a:r>
            <a:endParaRPr b="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8"/>
          <p:cNvSpPr txBox="1"/>
          <p:nvPr/>
        </p:nvSpPr>
        <p:spPr>
          <a:xfrm>
            <a:off x="427975" y="959050"/>
            <a:ext cx="8221500" cy="25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From our medical use, we know that fentanyl is very fast acting with a high therapeutic index.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has similar binding affinity as morphine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But unlike morphine, fentanyl is very lipophilic.  This means: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Very rapid entry to CNS across BBB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Calibri"/>
                <a:ea typeface="Calibri"/>
                <a:cs typeface="Calibri"/>
                <a:sym typeface="Calibri"/>
              </a:rPr>
              <a:t>                  </a:t>
            </a: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Fentanyl, when used acutely, has a short duration </a:t>
            </a:r>
            <a:r>
              <a:rPr lang="en" sz="1900">
                <a:latin typeface="Calibri"/>
                <a:ea typeface="Calibri"/>
                <a:cs typeface="Calibri"/>
                <a:sym typeface="Calibri"/>
              </a:rPr>
              <a:t>and a</a:t>
            </a: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rapid exit.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But this also means over time with repeat exposure fentanyl stays in fat cells.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9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293" name="Google Shape;293;p19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9"/>
          <p:cNvSpPr txBox="1"/>
          <p:nvPr/>
        </p:nvSpPr>
        <p:spPr>
          <a:xfrm>
            <a:off x="514075" y="158775"/>
            <a:ext cx="84291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Fentanyl Metabolism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9"/>
          <p:cNvSpPr txBox="1"/>
          <p:nvPr/>
        </p:nvSpPr>
        <p:spPr>
          <a:xfrm>
            <a:off x="103657" y="3770853"/>
            <a:ext cx="8699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Miranda K. Kiefer, Jamie Cowen, Katherine A. Hinely, Kara M. Rood,</a:t>
            </a:r>
            <a:endParaRPr b="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Prolonged detection of urine norfentanyl in individuals enrolled in a medication for opioid use disorder in pregnancy and postpartum program: a case series, AJOG Global Reports,Volume 4, Issue 2,2024,</a:t>
            </a:r>
            <a:endParaRPr b="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9"/>
          <p:cNvSpPr txBox="1"/>
          <p:nvPr/>
        </p:nvSpPr>
        <p:spPr>
          <a:xfrm>
            <a:off x="103650" y="979613"/>
            <a:ext cx="84291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Fentanyl is metabolized by the Cytochrome P450 system primarily to Norfentanyl which has minimal to no intrinsic activity.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 yet, with the number of fentanyl analogs </a:t>
            </a:r>
            <a:r>
              <a:rPr lang="en" sz="2000">
                <a:latin typeface="Calibri"/>
                <a:ea typeface="Calibri"/>
                <a:cs typeface="Calibri"/>
                <a:sym typeface="Calibri"/>
              </a:rPr>
              <a:t>most of which</a:t>
            </a: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follow the same pathway, it is still not known whether active metabolites exist.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Because of the CYP 3A4 system involvement, coadministration of inhibitors such as macrolides or protease inhibitors may prolong fentanyl activity.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Caution: Fentanyl and Norfentanyl are excreted in the urine.  In chronic use there are reports of positive results &gt; 230 days after last use.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1500">
                <a:latin typeface="Calibri"/>
                <a:ea typeface="Calibri"/>
                <a:cs typeface="Calibri"/>
                <a:sym typeface="Calibri"/>
              </a:rPr>
              <a:t>Heroin and Fentanyl Updates and Pharmacology</a:t>
            </a:r>
            <a:endParaRPr/>
          </a:p>
        </p:txBody>
      </p:sp>
      <p:pic>
        <p:nvPicPr>
          <p:cNvPr id="142" name="Google Shape;142;p2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"/>
          <p:cNvSpPr txBox="1"/>
          <p:nvPr/>
        </p:nvSpPr>
        <p:spPr>
          <a:xfrm>
            <a:off x="647500" y="1197300"/>
            <a:ext cx="7037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I have no conflicts of interest to disclose.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"/>
          <p:cNvSpPr txBox="1"/>
          <p:nvPr/>
        </p:nvSpPr>
        <p:spPr>
          <a:xfrm>
            <a:off x="647500" y="574225"/>
            <a:ext cx="70371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Disclosures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302" name="Google Shape;302;p20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0"/>
          <p:cNvSpPr txBox="1"/>
          <p:nvPr/>
        </p:nvSpPr>
        <p:spPr>
          <a:xfrm>
            <a:off x="440775" y="1014000"/>
            <a:ext cx="70371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Char char="●"/>
            </a:pPr>
            <a:r>
              <a:rPr b="0" i="0" lang="en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Challenges to monitoring</a:t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Char char="●"/>
            </a:pPr>
            <a:r>
              <a:rPr b="0" i="0" lang="en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Challenges to overdose management</a:t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Char char="●"/>
            </a:pPr>
            <a:r>
              <a:rPr b="0" i="0" lang="en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Challenges to buprenorphine induction </a:t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Char char="●"/>
            </a:pPr>
            <a:r>
              <a:rPr b="0" i="0" lang="en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Challenges to methadone treatment</a:t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0"/>
          <p:cNvSpPr txBox="1"/>
          <p:nvPr/>
        </p:nvSpPr>
        <p:spPr>
          <a:xfrm>
            <a:off x="538500" y="244300"/>
            <a:ext cx="81237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does this mean?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20"/>
          <p:cNvSpPr txBox="1"/>
          <p:nvPr/>
        </p:nvSpPr>
        <p:spPr>
          <a:xfrm>
            <a:off x="219976" y="3408275"/>
            <a:ext cx="8857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" sz="2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will address these challenges in future presentations!</a:t>
            </a:r>
            <a:endParaRPr b="0" i="0" sz="2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1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311" name="Google Shape;311;p21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1"/>
          <p:cNvSpPr txBox="1"/>
          <p:nvPr/>
        </p:nvSpPr>
        <p:spPr>
          <a:xfrm>
            <a:off x="538500" y="61050"/>
            <a:ext cx="82581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Additives – Xylazine (Tranq)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map of the united states&#10;&#10;Description automatically generated" id="313" name="Google Shape;313;p21"/>
          <p:cNvPicPr preferRelativeResize="0"/>
          <p:nvPr>
            <p:ph idx="4294967295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8500" y="1093600"/>
            <a:ext cx="4094700" cy="25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47975" y="1044700"/>
            <a:ext cx="3658927" cy="253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2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320" name="Google Shape;320;p22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2"/>
          <p:cNvSpPr txBox="1"/>
          <p:nvPr/>
        </p:nvSpPr>
        <p:spPr>
          <a:xfrm>
            <a:off x="0" y="0"/>
            <a:ext cx="9077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Tranq – What is it?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22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8050" y="677100"/>
            <a:ext cx="6864300" cy="360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3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328" name="Google Shape;328;p23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602108" y="0"/>
            <a:ext cx="6222820" cy="26440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ue background with text and images of various items&#10;&#10;Description automatically generated with medium confidence" id="329" name="Google Shape;32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3999" cy="4410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4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335" name="Google Shape;335;p24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24"/>
          <p:cNvSpPr txBox="1"/>
          <p:nvPr/>
        </p:nvSpPr>
        <p:spPr>
          <a:xfrm>
            <a:off x="440775" y="1014000"/>
            <a:ext cx="79794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0" i="0" lang="en" sz="3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“high” from fentanyl lasts for a very short time compared to the effects of heroin and other opioids. Xylazine may be added, at least in part, to extend the effects of fentanyl. </a:t>
            </a:r>
            <a:endParaRPr b="0" i="0" sz="3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4"/>
          <p:cNvSpPr txBox="1"/>
          <p:nvPr/>
        </p:nvSpPr>
        <p:spPr>
          <a:xfrm>
            <a:off x="0" y="244300"/>
            <a:ext cx="9144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Why use Xylazine with Fentanyl?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5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343" name="Google Shape;343;p25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25"/>
          <p:cNvSpPr txBox="1"/>
          <p:nvPr/>
        </p:nvSpPr>
        <p:spPr>
          <a:xfrm>
            <a:off x="526275" y="85475"/>
            <a:ext cx="8196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Patterns of Xylazine Use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close-up of a chart&#10;&#10;Description automatically generated" id="345" name="Google Shape;345;p25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5125" y="901350"/>
            <a:ext cx="7284300" cy="30693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5"/>
          <p:cNvSpPr txBox="1"/>
          <p:nvPr/>
        </p:nvSpPr>
        <p:spPr>
          <a:xfrm>
            <a:off x="143250" y="3970650"/>
            <a:ext cx="8857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353535"/>
                </a:solidFill>
                <a:latin typeface="Calibri"/>
                <a:ea typeface="Calibri"/>
                <a:cs typeface="Calibri"/>
                <a:sym typeface="Calibri"/>
              </a:rPr>
              <a:t>Spadaro, Anthony MD, MPH; O'Connor, Karen MS; Lakamana, Sahithi MS; Sarker, Abeed PhD; Wightman, Rachel MD; Love, Jennifer S. MD; Perrone, Jeanmarie MD. Self-reported Xylazine Experiences: A Mixed-methods Study of Reddit Subscribers. Journal of Addiction Medicine 17(6):p 691-694, 11/12 2023. </a:t>
            </a:r>
            <a:endParaRPr b="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6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352" name="Google Shape;352;p26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26"/>
          <p:cNvSpPr txBox="1"/>
          <p:nvPr/>
        </p:nvSpPr>
        <p:spPr>
          <a:xfrm>
            <a:off x="106500" y="0"/>
            <a:ext cx="8184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Xylazine Wounds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4" name="Google Shape;35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2412" y="646500"/>
            <a:ext cx="6412650" cy="3481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7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360" name="Google Shape;360;p27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27"/>
          <p:cNvSpPr txBox="1"/>
          <p:nvPr/>
        </p:nvSpPr>
        <p:spPr>
          <a:xfrm>
            <a:off x="0" y="0"/>
            <a:ext cx="9144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Xylazine wounds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2" name="Google Shape;362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91000" y="677100"/>
            <a:ext cx="6283423" cy="3455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1500">
                <a:latin typeface="Calibri"/>
                <a:ea typeface="Calibri"/>
                <a:cs typeface="Calibri"/>
                <a:sym typeface="Calibri"/>
              </a:rPr>
              <a:t>Heroin and Fentanyl Updates and Pharmacology</a:t>
            </a:r>
            <a:endParaRPr/>
          </a:p>
        </p:txBody>
      </p:sp>
      <p:pic>
        <p:nvPicPr>
          <p:cNvPr id="150" name="Google Shape;150;p3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"/>
          <p:cNvSpPr txBox="1"/>
          <p:nvPr/>
        </p:nvSpPr>
        <p:spPr>
          <a:xfrm>
            <a:off x="402725" y="719825"/>
            <a:ext cx="78885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AutoNum type="arabicPeriod"/>
            </a:pPr>
            <a:r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Describe the pharmacological properties and clinical effects of heroin.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AutoNum type="arabicPeriod"/>
            </a:pPr>
            <a:r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Describe how fentanyl became the current dominant opioid supplied to the US.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AutoNum type="arabicPeriod"/>
            </a:pPr>
            <a:r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Describe the multiple fentanyl formulations and their potency as well as the unique pharmacokinetic properties of fentanyl that make its treatment challenging.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AutoNum type="arabicPeriod"/>
            </a:pPr>
            <a:r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Review the effects of the additive xylazine to fentanyl products and its effect. 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3"/>
          <p:cNvSpPr txBox="1"/>
          <p:nvPr/>
        </p:nvSpPr>
        <p:spPr>
          <a:xfrm>
            <a:off x="621850" y="145525"/>
            <a:ext cx="70371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Objectives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158" name="Google Shape;158;p4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4"/>
          <p:cNvSpPr txBox="1"/>
          <p:nvPr/>
        </p:nvSpPr>
        <p:spPr>
          <a:xfrm>
            <a:off x="718625" y="1096363"/>
            <a:ext cx="5133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Heroin is derived from the acetylation of morphine: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"/>
          <p:cNvSpPr txBox="1"/>
          <p:nvPr/>
        </p:nvSpPr>
        <p:spPr>
          <a:xfrm>
            <a:off x="718625" y="306150"/>
            <a:ext cx="7979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Heroin - Diacetylmorphine</a:t>
            </a:r>
            <a:endParaRPr b="1" i="0" sz="3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diagram of a chemical formula&#10;&#10;Description automatically generated" id="161" name="Google Shape;16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9764" y="1561863"/>
            <a:ext cx="7737950" cy="238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167" name="Google Shape;167;p5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5"/>
          <p:cNvSpPr txBox="1"/>
          <p:nvPr/>
        </p:nvSpPr>
        <p:spPr>
          <a:xfrm>
            <a:off x="134400" y="2079150"/>
            <a:ext cx="2523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Breaks down rapidly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5"/>
          <p:cNvSpPr txBox="1"/>
          <p:nvPr/>
        </p:nvSpPr>
        <p:spPr>
          <a:xfrm>
            <a:off x="763975" y="0"/>
            <a:ext cx="7549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Heroin – one of the oldest most abused opioids but least studied pharmacologically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5"/>
          <p:cNvSpPr txBox="1"/>
          <p:nvPr/>
        </p:nvSpPr>
        <p:spPr>
          <a:xfrm>
            <a:off x="195475" y="3917875"/>
            <a:ext cx="8686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1B1B1B"/>
                </a:solidFill>
                <a:latin typeface="Calibri"/>
                <a:ea typeface="Calibri"/>
                <a:cs typeface="Calibri"/>
                <a:sym typeface="Calibri"/>
              </a:rPr>
              <a:t>Milella MS, D'Ottavio G, De Pirro S, Barra M, Caprioli D, Badiani A. Heroin and its metabolites: relevance to heroin use disorder. Transl Psychiatry. 2023 Apr 8;13(1):120. doi: 10.1038/s41398-023-02406-5. PMID: 37031205; PMCID: PMC10082801.</a:t>
            </a:r>
            <a:endParaRPr b="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diagram of a chemical structure&#10;&#10;Description automatically generated" id="171" name="Google Shape;17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18775" y="1001800"/>
            <a:ext cx="3838610" cy="2977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"/>
          <p:cNvSpPr txBox="1"/>
          <p:nvPr/>
        </p:nvSpPr>
        <p:spPr>
          <a:xfrm>
            <a:off x="648450" y="724650"/>
            <a:ext cx="8111400" cy="3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Heroin often considered a “prodrug” – although some say this is not clear.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is lipophilic – meaning that it can rapidly pass the blood-brain barrier.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is very short acting lasting 3 minutes after IV injection before converted to 6-MAM which is an active metabolite.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6-MAM last only about 30 minutes in the blood and is converted to morphine.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Most IV users will describe a ”rush” lasting a minute, to a state of calm and detachment that persist for several hours.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rapid onset and short duration of effect result in the user dosing multiple times daily.  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178" name="Google Shape;178;p6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6815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6"/>
          <p:cNvSpPr txBox="1"/>
          <p:nvPr/>
        </p:nvSpPr>
        <p:spPr>
          <a:xfrm>
            <a:off x="1027200" y="68150"/>
            <a:ext cx="7341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Heroin Properties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6"/>
          <p:cNvSpPr txBox="1"/>
          <p:nvPr/>
        </p:nvSpPr>
        <p:spPr>
          <a:xfrm>
            <a:off x="234144" y="3831225"/>
            <a:ext cx="8675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1B1B1B"/>
                </a:solidFill>
                <a:latin typeface="Calibri"/>
                <a:ea typeface="Calibri"/>
                <a:cs typeface="Calibri"/>
                <a:sym typeface="Calibri"/>
              </a:rPr>
              <a:t>Milella MS, D'Ottavio G, De Pirro S, Barra M, Caprioli D, Badiani A. Heroin and its metabolites: relevance to heroin use disorder. Transl Psychiatry. 2023 Apr 8;13(1):120. doi: 10.1038/s41398-023-02406-5. PMID: 37031205; PMCID: PMC10082801.</a:t>
            </a:r>
            <a:endParaRPr b="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186" name="Google Shape;186;p7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7"/>
          <p:cNvSpPr txBox="1"/>
          <p:nvPr/>
        </p:nvSpPr>
        <p:spPr>
          <a:xfrm>
            <a:off x="147550" y="818550"/>
            <a:ext cx="5252400" cy="39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b="0" i="0" lang="en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Depends on the purity of heroin.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b="0" i="0" lang="en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Pure heroin: White powder can be smoked or snorted.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b="0" i="0" lang="en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Black Tar: sticky tar-like substance which is dissolved and injected. IV, intramuscular, SQ.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b="0" i="0" lang="en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Generally not used orally – if so active ingredients broken down quickly and essentially getting low dose morphine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7"/>
          <p:cNvSpPr txBox="1"/>
          <p:nvPr/>
        </p:nvSpPr>
        <p:spPr>
          <a:xfrm>
            <a:off x="538500" y="172050"/>
            <a:ext cx="3236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Routes of Use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7"/>
          <p:cNvSpPr txBox="1"/>
          <p:nvPr/>
        </p:nvSpPr>
        <p:spPr>
          <a:xfrm>
            <a:off x="258757" y="4078650"/>
            <a:ext cx="8626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474747"/>
                </a:solidFill>
                <a:latin typeface="Calibri"/>
                <a:ea typeface="Calibri"/>
                <a:cs typeface="Calibri"/>
                <a:sym typeface="Calibri"/>
              </a:rPr>
              <a:t>NIDA. 2021, April 13. What is heroin and how is it used?. Retrieved from https://nida.nih.gov/publications/research-reports/heroin/what-heroin on 2025, January 9</a:t>
            </a:r>
            <a:endParaRPr b="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few different types of minerals&#10;&#10;Description automatically generated" id="190" name="Google Shape;190;p7"/>
          <p:cNvPicPr preferRelativeResize="0"/>
          <p:nvPr>
            <p:ph idx="4294967295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4150" y="402525"/>
            <a:ext cx="3236700" cy="351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196" name="Google Shape;196;p8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8"/>
          <p:cNvSpPr txBox="1"/>
          <p:nvPr/>
        </p:nvSpPr>
        <p:spPr>
          <a:xfrm>
            <a:off x="311700" y="921400"/>
            <a:ext cx="3830100" cy="29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Acute/Short Term</a:t>
            </a:r>
            <a:endParaRPr b="1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Rush, followed by flushed skin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Dry mouth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Often nausea and vomiting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Itching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Drowsiness for several hours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Cognitive impairment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 decrease; BP decrease; RR decrease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 cause pulmonary edema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8"/>
          <p:cNvSpPr txBox="1"/>
          <p:nvPr/>
        </p:nvSpPr>
        <p:spPr>
          <a:xfrm>
            <a:off x="526275" y="153675"/>
            <a:ext cx="8245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Clinical effects of Heroin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8"/>
          <p:cNvSpPr txBox="1"/>
          <p:nvPr/>
        </p:nvSpPr>
        <p:spPr>
          <a:xfrm>
            <a:off x="4251650" y="830775"/>
            <a:ext cx="4654800" cy="353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Long Term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Tolerance/ Physical dependence, withdrawal after 8-12 hrs,  peaking 24-48 and lasting up to 7 days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Deterioration of brain’s white matter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●"/>
            </a:pPr>
            <a:r>
              <a:rPr b="0" i="0" lang="en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Medical complications from IV drug use: endocarditis, blood borne pathogens, osteomyelitis, skin abscesses, venous thrombosis, septic emboli, nephropathy, as well as those adverse effects mentioned in the prior lecture.</a:t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9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Heroin and Fentanyl Updates and Pharmacology</a:t>
            </a:r>
            <a:endParaRPr/>
          </a:p>
        </p:txBody>
      </p:sp>
      <p:pic>
        <p:nvPicPr>
          <p:cNvPr id="205" name="Google Shape;205;p9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0" y="0"/>
            <a:ext cx="9077475" cy="43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9"/>
          <p:cNvSpPr txBox="1"/>
          <p:nvPr/>
        </p:nvSpPr>
        <p:spPr>
          <a:xfrm>
            <a:off x="440775" y="1014000"/>
            <a:ext cx="7037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9"/>
          <p:cNvSpPr txBox="1"/>
          <p:nvPr/>
        </p:nvSpPr>
        <p:spPr>
          <a:xfrm>
            <a:off x="528450" y="0"/>
            <a:ext cx="8087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Where is Heroin made?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map of the world&#10;&#10;Description automatically generated" id="208" name="Google Shape;208;p9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55963" y="646500"/>
            <a:ext cx="4809900" cy="358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