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Roboto"/>
      <p:regular r:id="rId18"/>
      <p:bold r:id="rId19"/>
      <p:italic r:id="rId20"/>
      <p:boldItalic r:id="rId21"/>
    </p:embeddedFont>
    <p:embeddedFont>
      <p:font typeface="Merriweather"/>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italic.fntdata"/><Relationship Id="rId22" Type="http://schemas.openxmlformats.org/officeDocument/2006/relationships/font" Target="fonts/Merriweather-regular.fntdata"/><Relationship Id="rId21" Type="http://schemas.openxmlformats.org/officeDocument/2006/relationships/font" Target="fonts/Roboto-boldItalic.fntdata"/><Relationship Id="rId24" Type="http://schemas.openxmlformats.org/officeDocument/2006/relationships/font" Target="fonts/Merriweather-italic.fntdata"/><Relationship Id="rId23" Type="http://schemas.openxmlformats.org/officeDocument/2006/relationships/font" Target="fonts/Merriweather-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Merriweather-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Roboto-bold.fntdata"/><Relationship Id="rId18" Type="http://schemas.openxmlformats.org/officeDocument/2006/relationships/font" Target="fonts/Roboto-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32711f03f35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32711f03f35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32c40201c9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32c40201c9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328c0755ad4_3_12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328c0755ad4_3_12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32711f03f35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32711f03f35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32a9c3589a1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32a9c3589a1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32711f03f35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32711f03f35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32711f03f35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32711f03f35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32711f03f35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32711f03f35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32711f03f35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32711f03f35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32711f03f35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32711f03f35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Hallucinations: changes in perception can occur – bugs, light sensitivity, pins and needles, sensitivity to sound.</a:t>
            </a:r>
            <a:endParaRPr>
              <a:solidFill>
                <a:schemeClr val="dk1"/>
              </a:solidFill>
            </a:endParaRPr>
          </a:p>
          <a:p>
            <a:pPr indent="0" lvl="0" marL="0" rtl="0" algn="l">
              <a:spcBef>
                <a:spcPts val="0"/>
              </a:spcBef>
              <a:spcAft>
                <a:spcPts val="0"/>
              </a:spcAft>
              <a:buNone/>
            </a:pPr>
            <a:r>
              <a:rPr lang="en">
                <a:solidFill>
                  <a:schemeClr val="dk1"/>
                </a:solidFill>
              </a:rPr>
              <a:t>Seizures: 8-24 hours after last drink.  Burst can occur over 1-6 hours.  Will have EEG that is abn during period but then returns to normal.  Likelihood increases after 1</a:t>
            </a:r>
            <a:r>
              <a:rPr baseline="30000" lang="en">
                <a:solidFill>
                  <a:schemeClr val="dk1"/>
                </a:solidFill>
              </a:rPr>
              <a:t>st</a:t>
            </a:r>
            <a:r>
              <a:rPr lang="en">
                <a:solidFill>
                  <a:schemeClr val="dk1"/>
                </a:solidFill>
              </a:rPr>
              <a:t> sz.  Also likely if recurrent withdrawals.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32711f03f35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32711f03f35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1" name="Google Shape;11;p2"/>
          <p:cNvSpPr txBox="1"/>
          <p:nvPr>
            <p:ph type="ctrTitle"/>
          </p:nvPr>
        </p:nvSpPr>
        <p:spPr>
          <a:xfrm>
            <a:off x="311700" y="539725"/>
            <a:ext cx="8520600" cy="12825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2" name="Google Shape;12;p2"/>
          <p:cNvSpPr txBox="1"/>
          <p:nvPr>
            <p:ph idx="1" type="subTitle"/>
          </p:nvPr>
        </p:nvSpPr>
        <p:spPr>
          <a:xfrm>
            <a:off x="311700" y="1878560"/>
            <a:ext cx="4242600" cy="7383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54" name="Shape 54"/>
        <p:cNvGrpSpPr/>
        <p:nvPr/>
      </p:nvGrpSpPr>
      <p:grpSpPr>
        <a:xfrm>
          <a:off x="0" y="0"/>
          <a:ext cx="0" cy="0"/>
          <a:chOff x="0" y="0"/>
          <a:chExt cx="0" cy="0"/>
        </a:xfrm>
      </p:grpSpPr>
      <p:sp>
        <p:nvSpPr>
          <p:cNvPr id="55" name="Google Shape;55;p11"/>
          <p:cNvSpPr txBox="1"/>
          <p:nvPr>
            <p:ph hasCustomPrompt="1" type="title"/>
          </p:nvPr>
        </p:nvSpPr>
        <p:spPr>
          <a:xfrm>
            <a:off x="311750" y="831175"/>
            <a:ext cx="5334900" cy="12447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p:nvPr>
            <p:ph idx="1" type="body"/>
          </p:nvPr>
        </p:nvSpPr>
        <p:spPr>
          <a:xfrm>
            <a:off x="311700" y="2121425"/>
            <a:ext cx="5334900" cy="942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0"/>
              </a:spcBef>
              <a:spcAft>
                <a:spcPts val="0"/>
              </a:spcAft>
              <a:buClr>
                <a:schemeClr val="accent2"/>
              </a:buClr>
              <a:buSzPts val="1100"/>
              <a:buChar char="○"/>
              <a:defRPr>
                <a:solidFill>
                  <a:schemeClr val="accent2"/>
                </a:solidFill>
              </a:defRPr>
            </a:lvl2pPr>
            <a:lvl3pPr indent="-298450" lvl="2" marL="1371600">
              <a:spcBef>
                <a:spcPts val="0"/>
              </a:spcBef>
              <a:spcAft>
                <a:spcPts val="0"/>
              </a:spcAft>
              <a:buClr>
                <a:schemeClr val="accent2"/>
              </a:buClr>
              <a:buSzPts val="1100"/>
              <a:buChar char="■"/>
              <a:defRPr>
                <a:solidFill>
                  <a:schemeClr val="accent2"/>
                </a:solidFill>
              </a:defRPr>
            </a:lvl3pPr>
            <a:lvl4pPr indent="-298450" lvl="3" marL="1828800">
              <a:spcBef>
                <a:spcPts val="0"/>
              </a:spcBef>
              <a:spcAft>
                <a:spcPts val="0"/>
              </a:spcAft>
              <a:buClr>
                <a:schemeClr val="accent2"/>
              </a:buClr>
              <a:buSzPts val="1100"/>
              <a:buChar char="●"/>
              <a:defRPr>
                <a:solidFill>
                  <a:schemeClr val="accent2"/>
                </a:solidFill>
              </a:defRPr>
            </a:lvl4pPr>
            <a:lvl5pPr indent="-298450" lvl="4" marL="2286000">
              <a:spcBef>
                <a:spcPts val="0"/>
              </a:spcBef>
              <a:spcAft>
                <a:spcPts val="0"/>
              </a:spcAft>
              <a:buClr>
                <a:schemeClr val="accent2"/>
              </a:buClr>
              <a:buSzPts val="1100"/>
              <a:buChar char="○"/>
              <a:defRPr>
                <a:solidFill>
                  <a:schemeClr val="accent2"/>
                </a:solidFill>
              </a:defRPr>
            </a:lvl5pPr>
            <a:lvl6pPr indent="-298450" lvl="5" marL="2743200">
              <a:spcBef>
                <a:spcPts val="0"/>
              </a:spcBef>
              <a:spcAft>
                <a:spcPts val="0"/>
              </a:spcAft>
              <a:buClr>
                <a:schemeClr val="accent2"/>
              </a:buClr>
              <a:buSzPts val="1100"/>
              <a:buChar char="■"/>
              <a:defRPr>
                <a:solidFill>
                  <a:schemeClr val="accent2"/>
                </a:solidFill>
              </a:defRPr>
            </a:lvl6pPr>
            <a:lvl7pPr indent="-298450" lvl="6" marL="3200400">
              <a:spcBef>
                <a:spcPts val="0"/>
              </a:spcBef>
              <a:spcAft>
                <a:spcPts val="0"/>
              </a:spcAft>
              <a:buClr>
                <a:schemeClr val="accent2"/>
              </a:buClr>
              <a:buSzPts val="1100"/>
              <a:buChar char="●"/>
              <a:defRPr>
                <a:solidFill>
                  <a:schemeClr val="accent2"/>
                </a:solidFill>
              </a:defRPr>
            </a:lvl7pPr>
            <a:lvl8pPr indent="-298450" lvl="7" marL="3657600">
              <a:spcBef>
                <a:spcPts val="0"/>
              </a:spcBef>
              <a:spcAft>
                <a:spcPts val="0"/>
              </a:spcAft>
              <a:buClr>
                <a:schemeClr val="accent2"/>
              </a:buClr>
              <a:buSzPts val="1100"/>
              <a:buChar char="○"/>
              <a:defRPr>
                <a:solidFill>
                  <a:schemeClr val="accent2"/>
                </a:solidFill>
              </a:defRPr>
            </a:lvl8pPr>
            <a:lvl9pPr indent="-298450" lvl="8" marL="4114800">
              <a:spcBef>
                <a:spcPts val="0"/>
              </a:spcBef>
              <a:spcAft>
                <a:spcPts val="0"/>
              </a:spcAft>
              <a:buClr>
                <a:schemeClr val="accent2"/>
              </a:buClr>
              <a:buSzPts val="1100"/>
              <a:buChar char="■"/>
              <a:defRPr>
                <a:solidFill>
                  <a:schemeClr val="accent2"/>
                </a:solidFill>
              </a:defRPr>
            </a:lvl9pPr>
          </a:lstStyle>
          <a:p/>
        </p:txBody>
      </p:sp>
      <p:sp>
        <p:nvSpPr>
          <p:cNvPr id="57" name="Google Shape;5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14" name="Shape 14"/>
        <p:cNvGrpSpPr/>
        <p:nvPr/>
      </p:nvGrpSpPr>
      <p:grpSpPr>
        <a:xfrm>
          <a:off x="0" y="0"/>
          <a:ext cx="0" cy="0"/>
          <a:chOff x="0" y="0"/>
          <a:chExt cx="0" cy="0"/>
        </a:xfrm>
      </p:grpSpPr>
      <p:sp>
        <p:nvSpPr>
          <p:cNvPr id="15" name="Google Shape;15;p3"/>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17" name="Google Shape;17;p3"/>
          <p:cNvSpPr txBox="1"/>
          <p:nvPr>
            <p:ph type="title"/>
          </p:nvPr>
        </p:nvSpPr>
        <p:spPr>
          <a:xfrm>
            <a:off x="311700" y="539725"/>
            <a:ext cx="8520600" cy="12825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23" name="Google Shape;23;p4"/>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4" name="Google Shape;24;p4"/>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25" name="Google Shape;25;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9" name="Google Shape;29;p5"/>
          <p:cNvSpPr txBox="1"/>
          <p:nvPr>
            <p:ph idx="1" type="body"/>
          </p:nvPr>
        </p:nvSpPr>
        <p:spPr>
          <a:xfrm>
            <a:off x="311700" y="1505700"/>
            <a:ext cx="3999900" cy="3076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 name="Google Shape;30;p5"/>
          <p:cNvSpPr txBox="1"/>
          <p:nvPr>
            <p:ph idx="2" type="body"/>
          </p:nvPr>
        </p:nvSpPr>
        <p:spPr>
          <a:xfrm>
            <a:off x="4832400" y="1505700"/>
            <a:ext cx="3999900" cy="3076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1" name="Google Shape;31;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txBox="1"/>
          <p:nvPr>
            <p:ph type="title"/>
          </p:nvPr>
        </p:nvSpPr>
        <p:spPr>
          <a:xfrm>
            <a:off x="311725" y="500925"/>
            <a:ext cx="3127500" cy="18291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9" name="Google Shape;39;p7"/>
          <p:cNvSpPr txBox="1"/>
          <p:nvPr>
            <p:ph idx="1" type="body"/>
          </p:nvPr>
        </p:nvSpPr>
        <p:spPr>
          <a:xfrm>
            <a:off x="311700" y="2390650"/>
            <a:ext cx="3127500" cy="229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0"/>
              </a:spcBef>
              <a:spcAft>
                <a:spcPts val="0"/>
              </a:spcAft>
              <a:buClr>
                <a:schemeClr val="accent2"/>
              </a:buClr>
              <a:buSzPts val="1100"/>
              <a:buChar char="○"/>
              <a:defRPr>
                <a:solidFill>
                  <a:schemeClr val="accent2"/>
                </a:solidFill>
              </a:defRPr>
            </a:lvl2pPr>
            <a:lvl3pPr indent="-298450" lvl="2" marL="1371600">
              <a:spcBef>
                <a:spcPts val="0"/>
              </a:spcBef>
              <a:spcAft>
                <a:spcPts val="0"/>
              </a:spcAft>
              <a:buClr>
                <a:schemeClr val="accent2"/>
              </a:buClr>
              <a:buSzPts val="1100"/>
              <a:buChar char="■"/>
              <a:defRPr>
                <a:solidFill>
                  <a:schemeClr val="accent2"/>
                </a:solidFill>
              </a:defRPr>
            </a:lvl3pPr>
            <a:lvl4pPr indent="-298450" lvl="3" marL="1828800">
              <a:spcBef>
                <a:spcPts val="0"/>
              </a:spcBef>
              <a:spcAft>
                <a:spcPts val="0"/>
              </a:spcAft>
              <a:buClr>
                <a:schemeClr val="accent2"/>
              </a:buClr>
              <a:buSzPts val="1100"/>
              <a:buChar char="●"/>
              <a:defRPr>
                <a:solidFill>
                  <a:schemeClr val="accent2"/>
                </a:solidFill>
              </a:defRPr>
            </a:lvl4pPr>
            <a:lvl5pPr indent="-298450" lvl="4" marL="2286000">
              <a:spcBef>
                <a:spcPts val="0"/>
              </a:spcBef>
              <a:spcAft>
                <a:spcPts val="0"/>
              </a:spcAft>
              <a:buClr>
                <a:schemeClr val="accent2"/>
              </a:buClr>
              <a:buSzPts val="1100"/>
              <a:buChar char="○"/>
              <a:defRPr>
                <a:solidFill>
                  <a:schemeClr val="accent2"/>
                </a:solidFill>
              </a:defRPr>
            </a:lvl5pPr>
            <a:lvl6pPr indent="-298450" lvl="5" marL="2743200">
              <a:spcBef>
                <a:spcPts val="0"/>
              </a:spcBef>
              <a:spcAft>
                <a:spcPts val="0"/>
              </a:spcAft>
              <a:buClr>
                <a:schemeClr val="accent2"/>
              </a:buClr>
              <a:buSzPts val="1100"/>
              <a:buChar char="■"/>
              <a:defRPr>
                <a:solidFill>
                  <a:schemeClr val="accent2"/>
                </a:solidFill>
              </a:defRPr>
            </a:lvl6pPr>
            <a:lvl7pPr indent="-298450" lvl="6" marL="3200400">
              <a:spcBef>
                <a:spcPts val="0"/>
              </a:spcBef>
              <a:spcAft>
                <a:spcPts val="0"/>
              </a:spcAft>
              <a:buClr>
                <a:schemeClr val="accent2"/>
              </a:buClr>
              <a:buSzPts val="1100"/>
              <a:buChar char="●"/>
              <a:defRPr>
                <a:solidFill>
                  <a:schemeClr val="accent2"/>
                </a:solidFill>
              </a:defRPr>
            </a:lvl7pPr>
            <a:lvl8pPr indent="-298450" lvl="7" marL="3657600">
              <a:spcBef>
                <a:spcPts val="0"/>
              </a:spcBef>
              <a:spcAft>
                <a:spcPts val="0"/>
              </a:spcAft>
              <a:buClr>
                <a:schemeClr val="accent2"/>
              </a:buClr>
              <a:buSzPts val="1100"/>
              <a:buChar char="○"/>
              <a:defRPr>
                <a:solidFill>
                  <a:schemeClr val="accent2"/>
                </a:solidFill>
              </a:defRPr>
            </a:lvl8pPr>
            <a:lvl9pPr indent="-298450" lvl="8" marL="4114800">
              <a:spcBef>
                <a:spcPts val="0"/>
              </a:spcBef>
              <a:spcAft>
                <a:spcPts val="0"/>
              </a:spcAft>
              <a:buClr>
                <a:schemeClr val="accent2"/>
              </a:buClr>
              <a:buSzPts val="1100"/>
              <a:buChar char="■"/>
              <a:defRPr>
                <a:solidFill>
                  <a:schemeClr val="accent2"/>
                </a:solidFill>
              </a:defRPr>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41" name="Shape 41"/>
        <p:cNvGrpSpPr/>
        <p:nvPr/>
      </p:nvGrpSpPr>
      <p:grpSpPr>
        <a:xfrm>
          <a:off x="0" y="0"/>
          <a:ext cx="0" cy="0"/>
          <a:chOff x="0" y="0"/>
          <a:chExt cx="0" cy="0"/>
        </a:xfrm>
      </p:grpSpPr>
      <p:sp>
        <p:nvSpPr>
          <p:cNvPr id="42" name="Google Shape;42;p8"/>
          <p:cNvSpPr txBox="1"/>
          <p:nvPr>
            <p:ph type="title"/>
          </p:nvPr>
        </p:nvSpPr>
        <p:spPr>
          <a:xfrm>
            <a:off x="311675" y="798600"/>
            <a:ext cx="6247800" cy="3546300"/>
          </a:xfrm>
          <a:prstGeom prst="rect">
            <a:avLst/>
          </a:prstGeom>
        </p:spPr>
        <p:txBody>
          <a:bodyPr anchorCtr="0" anchor="ctr"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43" name="Google Shape;43;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9"/>
          <p:cNvSpPr txBox="1"/>
          <p:nvPr>
            <p:ph type="title"/>
          </p:nvPr>
        </p:nvSpPr>
        <p:spPr>
          <a:xfrm>
            <a:off x="311300" y="500925"/>
            <a:ext cx="3704400" cy="2049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47" name="Google Shape;47;p9"/>
          <p:cNvSpPr txBox="1"/>
          <p:nvPr>
            <p:ph idx="1" type="subTitle"/>
          </p:nvPr>
        </p:nvSpPr>
        <p:spPr>
          <a:xfrm>
            <a:off x="304800" y="2626725"/>
            <a:ext cx="3704400" cy="9267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p:txBody>
      </p:sp>
      <p:sp>
        <p:nvSpPr>
          <p:cNvPr id="48" name="Google Shape;48;p9"/>
          <p:cNvSpPr txBox="1"/>
          <p:nvPr>
            <p:ph idx="2" type="body"/>
          </p:nvPr>
        </p:nvSpPr>
        <p:spPr>
          <a:xfrm>
            <a:off x="4879025" y="500925"/>
            <a:ext cx="3954000" cy="4111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9" name="Google Shape;49;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0"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0"/>
          <p:cNvSpPr txBox="1"/>
          <p:nvPr>
            <p:ph idx="1" type="body"/>
          </p:nvPr>
        </p:nvSpPr>
        <p:spPr>
          <a:xfrm>
            <a:off x="311700" y="4521400"/>
            <a:ext cx="7979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53" name="Google Shape;5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radig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B1F4F"/>
        </a:solidFill>
      </p:bgPr>
    </p:bg>
    <p:spTree>
      <p:nvGrpSpPr>
        <p:cNvPr id="63" name="Shape 63"/>
        <p:cNvGrpSpPr/>
        <p:nvPr/>
      </p:nvGrpSpPr>
      <p:grpSpPr>
        <a:xfrm>
          <a:off x="0" y="0"/>
          <a:ext cx="0" cy="0"/>
          <a:chOff x="0" y="0"/>
          <a:chExt cx="0" cy="0"/>
        </a:xfrm>
      </p:grpSpPr>
      <p:sp>
        <p:nvSpPr>
          <p:cNvPr id="64" name="Google Shape;64;p13"/>
          <p:cNvSpPr txBox="1"/>
          <p:nvPr>
            <p:ph type="ctrTitle"/>
          </p:nvPr>
        </p:nvSpPr>
        <p:spPr>
          <a:xfrm>
            <a:off x="531175" y="302250"/>
            <a:ext cx="7764000" cy="12825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4000">
                <a:solidFill>
                  <a:srgbClr val="1B1F4F"/>
                </a:solidFill>
                <a:latin typeface="Calibri"/>
                <a:ea typeface="Calibri"/>
                <a:cs typeface="Calibri"/>
                <a:sym typeface="Calibri"/>
              </a:rPr>
              <a:t>Opioid Remediation Collaborative </a:t>
            </a:r>
            <a:r>
              <a:rPr lang="en" sz="4000">
                <a:solidFill>
                  <a:srgbClr val="1B1F4F"/>
                </a:solidFill>
                <a:latin typeface="Calibri"/>
                <a:ea typeface="Calibri"/>
                <a:cs typeface="Calibri"/>
                <a:sym typeface="Calibri"/>
              </a:rPr>
              <a:t>(ORC)</a:t>
            </a:r>
            <a:endParaRPr sz="3500">
              <a:solidFill>
                <a:srgbClr val="1B1F4F"/>
              </a:solidFill>
              <a:highlight>
                <a:schemeClr val="lt1"/>
              </a:highlight>
              <a:latin typeface="Calibri"/>
              <a:ea typeface="Calibri"/>
              <a:cs typeface="Calibri"/>
              <a:sym typeface="Calibri"/>
            </a:endParaRPr>
          </a:p>
        </p:txBody>
      </p:sp>
      <p:sp>
        <p:nvSpPr>
          <p:cNvPr id="65" name="Google Shape;65;p13"/>
          <p:cNvSpPr txBox="1"/>
          <p:nvPr>
            <p:ph idx="1" type="subTitle"/>
          </p:nvPr>
        </p:nvSpPr>
        <p:spPr>
          <a:xfrm>
            <a:off x="3640775" y="3603750"/>
            <a:ext cx="5124900" cy="738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800">
                <a:solidFill>
                  <a:srgbClr val="EA7625"/>
                </a:solidFill>
                <a:latin typeface="Calibri"/>
                <a:ea typeface="Calibri"/>
                <a:cs typeface="Calibri"/>
                <a:sym typeface="Calibri"/>
              </a:rPr>
              <a:t>Management of Alcohol Withdrawal</a:t>
            </a:r>
            <a:endParaRPr sz="2800">
              <a:solidFill>
                <a:srgbClr val="EA7625"/>
              </a:solidFill>
              <a:latin typeface="Calibri"/>
              <a:ea typeface="Calibri"/>
              <a:cs typeface="Calibri"/>
              <a:sym typeface="Calibri"/>
            </a:endParaRPr>
          </a:p>
        </p:txBody>
      </p:sp>
      <p:pic>
        <p:nvPicPr>
          <p:cNvPr id="66" name="Google Shape;66;p13"/>
          <p:cNvPicPr preferRelativeResize="0"/>
          <p:nvPr/>
        </p:nvPicPr>
        <p:blipFill>
          <a:blip r:embed="rId3">
            <a:alphaModFix/>
          </a:blip>
          <a:stretch>
            <a:fillRect/>
          </a:stretch>
        </p:blipFill>
        <p:spPr>
          <a:xfrm>
            <a:off x="628900" y="1357225"/>
            <a:ext cx="4050350" cy="1559400"/>
          </a:xfrm>
          <a:prstGeom prst="rect">
            <a:avLst/>
          </a:prstGeom>
          <a:noFill/>
          <a:ln>
            <a:noFill/>
          </a:ln>
        </p:spPr>
      </p:pic>
      <p:sp>
        <p:nvSpPr>
          <p:cNvPr id="67" name="Google Shape;67;p13"/>
          <p:cNvSpPr txBox="1"/>
          <p:nvPr/>
        </p:nvSpPr>
        <p:spPr>
          <a:xfrm>
            <a:off x="4572000" y="938250"/>
            <a:ext cx="25233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solidFill>
                  <a:srgbClr val="1B1F4F"/>
                </a:solidFill>
                <a:latin typeface="Calibri"/>
                <a:ea typeface="Calibri"/>
                <a:cs typeface="Calibri"/>
                <a:sym typeface="Calibri"/>
              </a:rPr>
              <a:t>of New Mexico</a:t>
            </a:r>
            <a:endParaRPr sz="3000">
              <a:solidFill>
                <a:srgbClr val="1B1F4F"/>
              </a:solidFill>
              <a:latin typeface="Calibri"/>
              <a:ea typeface="Calibri"/>
              <a:cs typeface="Calibri"/>
              <a:sym typeface="Calibri"/>
            </a:endParaRPr>
          </a:p>
        </p:txBody>
      </p:sp>
      <p:sp>
        <p:nvSpPr>
          <p:cNvPr id="68" name="Google Shape;68;p13"/>
          <p:cNvSpPr txBox="1"/>
          <p:nvPr/>
        </p:nvSpPr>
        <p:spPr>
          <a:xfrm>
            <a:off x="2233700" y="2832775"/>
            <a:ext cx="10440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solidFill>
                  <a:srgbClr val="1B1F4F"/>
                </a:solidFill>
                <a:latin typeface="Calibri"/>
                <a:ea typeface="Calibri"/>
                <a:cs typeface="Calibri"/>
                <a:sym typeface="Calibri"/>
              </a:rPr>
              <a:t>orcnm.com</a:t>
            </a:r>
            <a:endParaRPr b="1" sz="1300">
              <a:solidFill>
                <a:srgbClr val="1B1F4F"/>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2"/>
          <p:cNvSpPr txBox="1"/>
          <p:nvPr>
            <p:ph idx="1" type="body"/>
          </p:nvPr>
        </p:nvSpPr>
        <p:spPr>
          <a:xfrm>
            <a:off x="311700" y="4521400"/>
            <a:ext cx="7979400" cy="4605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Management of Alcohol Withdrawal</a:t>
            </a:r>
            <a:endParaRPr/>
          </a:p>
        </p:txBody>
      </p:sp>
      <p:pic>
        <p:nvPicPr>
          <p:cNvPr id="144" name="Google Shape;144;p22"/>
          <p:cNvPicPr preferRelativeResize="0"/>
          <p:nvPr/>
        </p:nvPicPr>
        <p:blipFill>
          <a:blip r:embed="rId3">
            <a:alphaModFix amt="5000"/>
          </a:blip>
          <a:stretch>
            <a:fillRect/>
          </a:stretch>
        </p:blipFill>
        <p:spPr>
          <a:xfrm>
            <a:off x="0" y="0"/>
            <a:ext cx="9077475" cy="4324950"/>
          </a:xfrm>
          <a:prstGeom prst="rect">
            <a:avLst/>
          </a:prstGeom>
          <a:noFill/>
          <a:ln>
            <a:noFill/>
          </a:ln>
        </p:spPr>
      </p:pic>
      <p:sp>
        <p:nvSpPr>
          <p:cNvPr id="145" name="Google Shape;145;p22"/>
          <p:cNvSpPr txBox="1"/>
          <p:nvPr/>
        </p:nvSpPr>
        <p:spPr>
          <a:xfrm>
            <a:off x="66025" y="46575"/>
            <a:ext cx="89454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200">
                <a:latin typeface="Calibri"/>
                <a:ea typeface="Calibri"/>
                <a:cs typeface="Calibri"/>
                <a:sym typeface="Calibri"/>
              </a:rPr>
              <a:t>Predictors of Increased Withdrawal Seizure Risk</a:t>
            </a:r>
            <a:endParaRPr b="1" sz="2200">
              <a:latin typeface="Calibri"/>
              <a:ea typeface="Calibri"/>
              <a:cs typeface="Calibri"/>
              <a:sym typeface="Calibri"/>
            </a:endParaRPr>
          </a:p>
        </p:txBody>
      </p:sp>
      <p:pic>
        <p:nvPicPr>
          <p:cNvPr id="146" name="Google Shape;146;p22"/>
          <p:cNvPicPr preferRelativeResize="0"/>
          <p:nvPr/>
        </p:nvPicPr>
        <p:blipFill rotWithShape="1">
          <a:blip r:embed="rId4">
            <a:alphaModFix/>
          </a:blip>
          <a:srcRect b="0" l="0" r="0" t="0"/>
          <a:stretch/>
        </p:blipFill>
        <p:spPr>
          <a:xfrm>
            <a:off x="2201200" y="549775"/>
            <a:ext cx="4980350" cy="3627875"/>
          </a:xfrm>
          <a:prstGeom prst="rect">
            <a:avLst/>
          </a:prstGeom>
          <a:noFill/>
          <a:ln>
            <a:noFill/>
          </a:ln>
        </p:spPr>
      </p:pic>
      <p:sp>
        <p:nvSpPr>
          <p:cNvPr id="147" name="Google Shape;147;p22"/>
          <p:cNvSpPr txBox="1"/>
          <p:nvPr/>
        </p:nvSpPr>
        <p:spPr>
          <a:xfrm>
            <a:off x="5914550" y="4571650"/>
            <a:ext cx="3028500" cy="360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lang="en" sz="1000">
                <a:solidFill>
                  <a:schemeClr val="lt1"/>
                </a:solidFill>
                <a:latin typeface="Calibri"/>
                <a:ea typeface="Calibri"/>
                <a:cs typeface="Calibri"/>
                <a:sym typeface="Calibri"/>
              </a:rPr>
              <a:t>https://pmc.ncbi.nlm.nih.gov/articles/PMC4085800/</a:t>
            </a:r>
            <a:endParaRPr sz="1000">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3"/>
          <p:cNvSpPr txBox="1"/>
          <p:nvPr>
            <p:ph idx="1" type="body"/>
          </p:nvPr>
        </p:nvSpPr>
        <p:spPr>
          <a:xfrm>
            <a:off x="311700" y="4521400"/>
            <a:ext cx="7979400" cy="4605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Management of Alcohol Withdrawal</a:t>
            </a:r>
            <a:endParaRPr/>
          </a:p>
        </p:txBody>
      </p:sp>
      <p:pic>
        <p:nvPicPr>
          <p:cNvPr id="153" name="Google Shape;153;p23"/>
          <p:cNvPicPr preferRelativeResize="0"/>
          <p:nvPr/>
        </p:nvPicPr>
        <p:blipFill>
          <a:blip r:embed="rId3">
            <a:alphaModFix amt="5000"/>
          </a:blip>
          <a:stretch>
            <a:fillRect/>
          </a:stretch>
        </p:blipFill>
        <p:spPr>
          <a:xfrm>
            <a:off x="0" y="0"/>
            <a:ext cx="9077475" cy="4324950"/>
          </a:xfrm>
          <a:prstGeom prst="rect">
            <a:avLst/>
          </a:prstGeom>
          <a:noFill/>
          <a:ln>
            <a:noFill/>
          </a:ln>
        </p:spPr>
      </p:pic>
      <p:sp>
        <p:nvSpPr>
          <p:cNvPr id="154" name="Google Shape;154;p23"/>
          <p:cNvSpPr txBox="1"/>
          <p:nvPr/>
        </p:nvSpPr>
        <p:spPr>
          <a:xfrm>
            <a:off x="432475" y="646488"/>
            <a:ext cx="8212500" cy="3694200"/>
          </a:xfrm>
          <a:prstGeom prst="rect">
            <a:avLst/>
          </a:prstGeom>
          <a:noFill/>
          <a:ln>
            <a:noFill/>
          </a:ln>
        </p:spPr>
        <p:txBody>
          <a:bodyPr anchorCtr="0" anchor="t" bIns="91425" lIns="91425" spcFirstLastPara="1" rIns="91425" wrap="square" tIns="91425">
            <a:spAutoFit/>
          </a:bodyPr>
          <a:lstStyle/>
          <a:p>
            <a:pPr indent="-349250" lvl="0" marL="457200" rtl="0" algn="l">
              <a:lnSpc>
                <a:spcPct val="100000"/>
              </a:lnSpc>
              <a:spcBef>
                <a:spcPts val="1200"/>
              </a:spcBef>
              <a:spcAft>
                <a:spcPts val="0"/>
              </a:spcAft>
              <a:buClr>
                <a:srgbClr val="595959"/>
              </a:buClr>
              <a:buSzPts val="1900"/>
              <a:buFont typeface="Calibri"/>
              <a:buChar char="●"/>
            </a:pPr>
            <a:r>
              <a:rPr lang="en" sz="1900">
                <a:solidFill>
                  <a:srgbClr val="595959"/>
                </a:solidFill>
                <a:latin typeface="Calibri"/>
                <a:ea typeface="Calibri"/>
                <a:cs typeface="Calibri"/>
                <a:sym typeface="Calibri"/>
              </a:rPr>
              <a:t>Staff training on disease and strict adherence to protocols</a:t>
            </a:r>
            <a:endParaRPr sz="1900">
              <a:solidFill>
                <a:srgbClr val="595959"/>
              </a:solidFill>
              <a:latin typeface="Calibri"/>
              <a:ea typeface="Calibri"/>
              <a:cs typeface="Calibri"/>
              <a:sym typeface="Calibri"/>
            </a:endParaRPr>
          </a:p>
          <a:p>
            <a:pPr indent="-349250" lvl="1" marL="914400" rtl="0" algn="l">
              <a:lnSpc>
                <a:spcPct val="100000"/>
              </a:lnSpc>
              <a:spcBef>
                <a:spcPts val="0"/>
              </a:spcBef>
              <a:spcAft>
                <a:spcPts val="0"/>
              </a:spcAft>
              <a:buClr>
                <a:srgbClr val="595959"/>
              </a:buClr>
              <a:buSzPts val="1900"/>
              <a:buFont typeface="Calibri"/>
              <a:buChar char="○"/>
            </a:pPr>
            <a:r>
              <a:rPr lang="en" sz="1900">
                <a:solidFill>
                  <a:srgbClr val="595959"/>
                </a:solidFill>
                <a:latin typeface="Calibri"/>
                <a:ea typeface="Calibri"/>
                <a:cs typeface="Calibri"/>
                <a:sym typeface="Calibri"/>
              </a:rPr>
              <a:t>Dedicated and consistent staffing is best</a:t>
            </a:r>
            <a:endParaRPr sz="1900">
              <a:solidFill>
                <a:srgbClr val="595959"/>
              </a:solidFill>
              <a:latin typeface="Calibri"/>
              <a:ea typeface="Calibri"/>
              <a:cs typeface="Calibri"/>
              <a:sym typeface="Calibri"/>
            </a:endParaRPr>
          </a:p>
          <a:p>
            <a:pPr indent="-349250" lvl="0" marL="457200" rtl="0" algn="l">
              <a:lnSpc>
                <a:spcPct val="100000"/>
              </a:lnSpc>
              <a:spcBef>
                <a:spcPts val="0"/>
              </a:spcBef>
              <a:spcAft>
                <a:spcPts val="0"/>
              </a:spcAft>
              <a:buClr>
                <a:srgbClr val="595959"/>
              </a:buClr>
              <a:buSzPts val="1900"/>
              <a:buFont typeface="Calibri"/>
              <a:buChar char="●"/>
            </a:pPr>
            <a:r>
              <a:rPr lang="en" sz="1900">
                <a:solidFill>
                  <a:srgbClr val="595959"/>
                </a:solidFill>
                <a:latin typeface="Calibri"/>
                <a:ea typeface="Calibri"/>
                <a:cs typeface="Calibri"/>
                <a:sym typeface="Calibri"/>
              </a:rPr>
              <a:t>Uniform use of CIWA scale</a:t>
            </a:r>
            <a:endParaRPr sz="1900">
              <a:solidFill>
                <a:srgbClr val="595959"/>
              </a:solidFill>
              <a:latin typeface="Calibri"/>
              <a:ea typeface="Calibri"/>
              <a:cs typeface="Calibri"/>
              <a:sym typeface="Calibri"/>
            </a:endParaRPr>
          </a:p>
          <a:p>
            <a:pPr indent="-349250" lvl="1" marL="914400" rtl="0" algn="l">
              <a:lnSpc>
                <a:spcPct val="100000"/>
              </a:lnSpc>
              <a:spcBef>
                <a:spcPts val="0"/>
              </a:spcBef>
              <a:spcAft>
                <a:spcPts val="0"/>
              </a:spcAft>
              <a:buClr>
                <a:srgbClr val="595959"/>
              </a:buClr>
              <a:buSzPts val="1900"/>
              <a:buFont typeface="Calibri"/>
              <a:buChar char="○"/>
            </a:pPr>
            <a:r>
              <a:rPr lang="en" sz="1900">
                <a:solidFill>
                  <a:srgbClr val="595959"/>
                </a:solidFill>
                <a:latin typeface="Calibri"/>
                <a:ea typeface="Calibri"/>
                <a:cs typeface="Calibri"/>
                <a:sym typeface="Calibri"/>
              </a:rPr>
              <a:t>CIWA is objective scoring based, not “opinion based”</a:t>
            </a:r>
            <a:endParaRPr sz="1900">
              <a:solidFill>
                <a:srgbClr val="595959"/>
              </a:solidFill>
              <a:latin typeface="Calibri"/>
              <a:ea typeface="Calibri"/>
              <a:cs typeface="Calibri"/>
              <a:sym typeface="Calibri"/>
            </a:endParaRPr>
          </a:p>
          <a:p>
            <a:pPr indent="-349250" lvl="0" marL="457200" rtl="0" algn="l">
              <a:lnSpc>
                <a:spcPct val="100000"/>
              </a:lnSpc>
              <a:spcBef>
                <a:spcPts val="0"/>
              </a:spcBef>
              <a:spcAft>
                <a:spcPts val="0"/>
              </a:spcAft>
              <a:buClr>
                <a:srgbClr val="595959"/>
              </a:buClr>
              <a:buSzPts val="1900"/>
              <a:buFont typeface="Calibri"/>
              <a:buChar char="●"/>
            </a:pPr>
            <a:r>
              <a:rPr lang="en" sz="1900">
                <a:solidFill>
                  <a:srgbClr val="595959"/>
                </a:solidFill>
                <a:latin typeface="Calibri"/>
                <a:ea typeface="Calibri"/>
                <a:cs typeface="Calibri"/>
                <a:sym typeface="Calibri"/>
              </a:rPr>
              <a:t>Co-management of complications (gastritis, nausea, electrolytes, etc.)</a:t>
            </a:r>
            <a:endParaRPr sz="1900">
              <a:solidFill>
                <a:srgbClr val="595959"/>
              </a:solidFill>
              <a:latin typeface="Calibri"/>
              <a:ea typeface="Calibri"/>
              <a:cs typeface="Calibri"/>
              <a:sym typeface="Calibri"/>
            </a:endParaRPr>
          </a:p>
          <a:p>
            <a:pPr indent="-349250" lvl="1" marL="914400" rtl="0" algn="l">
              <a:lnSpc>
                <a:spcPct val="100000"/>
              </a:lnSpc>
              <a:spcBef>
                <a:spcPts val="0"/>
              </a:spcBef>
              <a:spcAft>
                <a:spcPts val="0"/>
              </a:spcAft>
              <a:buClr>
                <a:srgbClr val="595959"/>
              </a:buClr>
              <a:buSzPts val="1900"/>
              <a:buFont typeface="Calibri"/>
              <a:buChar char="○"/>
            </a:pPr>
            <a:r>
              <a:rPr lang="en" sz="1900">
                <a:solidFill>
                  <a:srgbClr val="595959"/>
                </a:solidFill>
                <a:latin typeface="Calibri"/>
                <a:ea typeface="Calibri"/>
                <a:cs typeface="Calibri"/>
                <a:sym typeface="Calibri"/>
              </a:rPr>
              <a:t>Scheduled thiamine, folate and PRN antiemetics, </a:t>
            </a:r>
            <a:r>
              <a:rPr lang="en" sz="1900">
                <a:solidFill>
                  <a:srgbClr val="595959"/>
                </a:solidFill>
                <a:latin typeface="Calibri"/>
                <a:ea typeface="Calibri"/>
                <a:cs typeface="Calibri"/>
                <a:sym typeface="Calibri"/>
              </a:rPr>
              <a:t>anxiolytics</a:t>
            </a:r>
            <a:r>
              <a:rPr lang="en" sz="1900">
                <a:solidFill>
                  <a:srgbClr val="595959"/>
                </a:solidFill>
                <a:latin typeface="Calibri"/>
                <a:ea typeface="Calibri"/>
                <a:cs typeface="Calibri"/>
                <a:sym typeface="Calibri"/>
              </a:rPr>
              <a:t>, sleep aids</a:t>
            </a:r>
            <a:endParaRPr sz="1900">
              <a:solidFill>
                <a:srgbClr val="595959"/>
              </a:solidFill>
              <a:latin typeface="Calibri"/>
              <a:ea typeface="Calibri"/>
              <a:cs typeface="Calibri"/>
              <a:sym typeface="Calibri"/>
            </a:endParaRPr>
          </a:p>
          <a:p>
            <a:pPr indent="-349250" lvl="0" marL="457200" rtl="0" algn="l">
              <a:lnSpc>
                <a:spcPct val="100000"/>
              </a:lnSpc>
              <a:spcBef>
                <a:spcPts val="0"/>
              </a:spcBef>
              <a:spcAft>
                <a:spcPts val="0"/>
              </a:spcAft>
              <a:buClr>
                <a:srgbClr val="595959"/>
              </a:buClr>
              <a:buSzPts val="1900"/>
              <a:buFont typeface="Calibri"/>
              <a:buChar char="●"/>
            </a:pPr>
            <a:r>
              <a:rPr lang="en" sz="1900">
                <a:solidFill>
                  <a:srgbClr val="595959"/>
                </a:solidFill>
                <a:latin typeface="Calibri"/>
                <a:ea typeface="Calibri"/>
                <a:cs typeface="Calibri"/>
                <a:sym typeface="Calibri"/>
              </a:rPr>
              <a:t>Avoidance of premature discontinuation of protocols (risk of delayed symptoms</a:t>
            </a:r>
            <a:endParaRPr sz="1900">
              <a:solidFill>
                <a:srgbClr val="595959"/>
              </a:solidFill>
              <a:latin typeface="Calibri"/>
              <a:ea typeface="Calibri"/>
              <a:cs typeface="Calibri"/>
              <a:sym typeface="Calibri"/>
            </a:endParaRPr>
          </a:p>
          <a:p>
            <a:pPr indent="-349250" lvl="1" marL="914400" rtl="0" algn="l">
              <a:spcBef>
                <a:spcPts val="0"/>
              </a:spcBef>
              <a:spcAft>
                <a:spcPts val="0"/>
              </a:spcAft>
              <a:buClr>
                <a:srgbClr val="595959"/>
              </a:buClr>
              <a:buSzPts val="1900"/>
              <a:buFont typeface="Calibri"/>
              <a:buChar char="○"/>
            </a:pPr>
            <a:r>
              <a:rPr i="1" lang="en" sz="1900">
                <a:solidFill>
                  <a:srgbClr val="595959"/>
                </a:solidFill>
                <a:latin typeface="Calibri"/>
                <a:ea typeface="Calibri"/>
                <a:cs typeface="Calibri"/>
                <a:sym typeface="Calibri"/>
              </a:rPr>
              <a:t>Just because they are looking and feeling better does not mean they really are</a:t>
            </a:r>
            <a:endParaRPr sz="1900">
              <a:solidFill>
                <a:srgbClr val="595959"/>
              </a:solidFill>
              <a:latin typeface="Calibri"/>
              <a:ea typeface="Calibri"/>
              <a:cs typeface="Calibri"/>
              <a:sym typeface="Calibri"/>
            </a:endParaRPr>
          </a:p>
          <a:p>
            <a:pPr indent="-349250" lvl="0" marL="457200" rtl="0" algn="l">
              <a:lnSpc>
                <a:spcPct val="100000"/>
              </a:lnSpc>
              <a:spcBef>
                <a:spcPts val="0"/>
              </a:spcBef>
              <a:spcAft>
                <a:spcPts val="0"/>
              </a:spcAft>
              <a:buClr>
                <a:srgbClr val="595959"/>
              </a:buClr>
              <a:buSzPts val="1900"/>
              <a:buFont typeface="Calibri"/>
              <a:buChar char="●"/>
            </a:pPr>
            <a:r>
              <a:rPr lang="en" sz="1900" u="sng">
                <a:solidFill>
                  <a:srgbClr val="595959"/>
                </a:solidFill>
                <a:latin typeface="Calibri"/>
                <a:ea typeface="Calibri"/>
                <a:cs typeface="Calibri"/>
                <a:sym typeface="Calibri"/>
              </a:rPr>
              <a:t>Always</a:t>
            </a:r>
            <a:r>
              <a:rPr lang="en" sz="1900">
                <a:solidFill>
                  <a:srgbClr val="595959"/>
                </a:solidFill>
                <a:latin typeface="Calibri"/>
                <a:ea typeface="Calibri"/>
                <a:cs typeface="Calibri"/>
                <a:sym typeface="Calibri"/>
              </a:rPr>
              <a:t> be prepared to escalate care to a higher level of care if patient is not responding to standard protocols and interventions</a:t>
            </a:r>
            <a:endParaRPr sz="1900">
              <a:solidFill>
                <a:schemeClr val="dk2"/>
              </a:solidFill>
              <a:latin typeface="Calibri"/>
              <a:ea typeface="Calibri"/>
              <a:cs typeface="Calibri"/>
              <a:sym typeface="Calibri"/>
            </a:endParaRPr>
          </a:p>
        </p:txBody>
      </p:sp>
      <p:sp>
        <p:nvSpPr>
          <p:cNvPr id="155" name="Google Shape;155;p23"/>
          <p:cNvSpPr txBox="1"/>
          <p:nvPr/>
        </p:nvSpPr>
        <p:spPr>
          <a:xfrm>
            <a:off x="25" y="0"/>
            <a:ext cx="90774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800">
                <a:latin typeface="Calibri"/>
                <a:ea typeface="Calibri"/>
                <a:cs typeface="Calibri"/>
                <a:sym typeface="Calibri"/>
              </a:rPr>
              <a:t>Practical Management of Alcohol Withdrawal</a:t>
            </a:r>
            <a:endParaRPr b="1" sz="2800">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4"/>
          <p:cNvSpPr txBox="1"/>
          <p:nvPr>
            <p:ph idx="1" type="body"/>
          </p:nvPr>
        </p:nvSpPr>
        <p:spPr>
          <a:xfrm>
            <a:off x="226200" y="4545825"/>
            <a:ext cx="7979400" cy="460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400">
                <a:latin typeface="Calibri"/>
                <a:ea typeface="Calibri"/>
                <a:cs typeface="Calibri"/>
                <a:sym typeface="Calibri"/>
              </a:rPr>
              <a:t>Management of Alcohol Withdrawal</a:t>
            </a:r>
            <a:endParaRPr sz="2400">
              <a:latin typeface="Calibri"/>
              <a:ea typeface="Calibri"/>
              <a:cs typeface="Calibri"/>
              <a:sym typeface="Calibri"/>
            </a:endParaRPr>
          </a:p>
        </p:txBody>
      </p:sp>
      <p:pic>
        <p:nvPicPr>
          <p:cNvPr id="161" name="Google Shape;161;p24"/>
          <p:cNvPicPr preferRelativeResize="0"/>
          <p:nvPr/>
        </p:nvPicPr>
        <p:blipFill>
          <a:blip r:embed="rId3">
            <a:alphaModFix amt="5000"/>
          </a:blip>
          <a:stretch>
            <a:fillRect/>
          </a:stretch>
        </p:blipFill>
        <p:spPr>
          <a:xfrm>
            <a:off x="0" y="0"/>
            <a:ext cx="9077475" cy="4324950"/>
          </a:xfrm>
          <a:prstGeom prst="rect">
            <a:avLst/>
          </a:prstGeom>
          <a:noFill/>
          <a:ln>
            <a:noFill/>
          </a:ln>
        </p:spPr>
      </p:pic>
      <p:sp>
        <p:nvSpPr>
          <p:cNvPr id="162" name="Google Shape;162;p24"/>
          <p:cNvSpPr txBox="1"/>
          <p:nvPr/>
        </p:nvSpPr>
        <p:spPr>
          <a:xfrm>
            <a:off x="488675" y="1576050"/>
            <a:ext cx="70371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solidFill>
                  <a:schemeClr val="dk2"/>
                </a:solidFill>
                <a:latin typeface="Calibri"/>
                <a:ea typeface="Calibri"/>
                <a:cs typeface="Calibri"/>
                <a:sym typeface="Calibri"/>
              </a:rPr>
              <a:t>Alcohol Health Res World. 1998;22(1):5–12</a:t>
            </a:r>
            <a:endParaRPr sz="2400">
              <a:solidFill>
                <a:schemeClr val="dk2"/>
              </a:solidFill>
              <a:latin typeface="Calibri"/>
              <a:ea typeface="Calibri"/>
              <a:cs typeface="Calibri"/>
              <a:sym typeface="Calibri"/>
            </a:endParaRPr>
          </a:p>
          <a:p>
            <a:pPr indent="0" lvl="0" marL="0" rtl="0" algn="l">
              <a:spcBef>
                <a:spcPts val="0"/>
              </a:spcBef>
              <a:spcAft>
                <a:spcPts val="0"/>
              </a:spcAft>
              <a:buNone/>
            </a:pPr>
            <a:r>
              <a:rPr lang="en" sz="2400">
                <a:solidFill>
                  <a:schemeClr val="dk2"/>
                </a:solidFill>
                <a:latin typeface="Calibri"/>
                <a:ea typeface="Calibri"/>
                <a:cs typeface="Calibri"/>
                <a:sym typeface="Calibri"/>
              </a:rPr>
              <a:t>Acta Neurol Scand. 2016 Sep 1;135(1):4–16</a:t>
            </a:r>
            <a:endParaRPr sz="2400">
              <a:solidFill>
                <a:schemeClr val="dk2"/>
              </a:solidFill>
              <a:latin typeface="Calibri"/>
              <a:ea typeface="Calibri"/>
              <a:cs typeface="Calibri"/>
              <a:sym typeface="Calibri"/>
            </a:endParaRPr>
          </a:p>
          <a:p>
            <a:pPr indent="0" lvl="0" marL="0" rtl="0" algn="l">
              <a:spcBef>
                <a:spcPts val="0"/>
              </a:spcBef>
              <a:spcAft>
                <a:spcPts val="0"/>
              </a:spcAft>
              <a:buNone/>
            </a:pPr>
            <a:r>
              <a:rPr lang="en" sz="2400">
                <a:solidFill>
                  <a:schemeClr val="dk2"/>
                </a:solidFill>
                <a:latin typeface="Calibri"/>
                <a:ea typeface="Calibri"/>
                <a:cs typeface="Calibri"/>
                <a:sym typeface="Calibri"/>
              </a:rPr>
              <a:t>Handb Clin Neurol. 2014;125:133–156.</a:t>
            </a:r>
            <a:endParaRPr sz="2400">
              <a:solidFill>
                <a:schemeClr val="dk2"/>
              </a:solidFill>
              <a:latin typeface="Calibri"/>
              <a:ea typeface="Calibri"/>
              <a:cs typeface="Calibri"/>
              <a:sym typeface="Calibri"/>
            </a:endParaRPr>
          </a:p>
          <a:p>
            <a:pPr indent="0" lvl="0" marL="0" rtl="0" algn="l">
              <a:spcBef>
                <a:spcPts val="0"/>
              </a:spcBef>
              <a:spcAft>
                <a:spcPts val="0"/>
              </a:spcAft>
              <a:buNone/>
            </a:pPr>
            <a:r>
              <a:rPr lang="en" sz="2400">
                <a:solidFill>
                  <a:schemeClr val="dk2"/>
                </a:solidFill>
                <a:latin typeface="Calibri"/>
                <a:ea typeface="Calibri"/>
                <a:cs typeface="Calibri"/>
                <a:sym typeface="Calibri"/>
              </a:rPr>
              <a:t>Ind Psychiatry J. 2013 Jul-Dec;22(2):100–108</a:t>
            </a:r>
            <a:endParaRPr sz="2400">
              <a:solidFill>
                <a:schemeClr val="dk2"/>
              </a:solidFill>
              <a:latin typeface="Calibri"/>
              <a:ea typeface="Calibri"/>
              <a:cs typeface="Calibri"/>
              <a:sym typeface="Calibri"/>
            </a:endParaRPr>
          </a:p>
        </p:txBody>
      </p:sp>
      <p:sp>
        <p:nvSpPr>
          <p:cNvPr id="163" name="Google Shape;163;p24"/>
          <p:cNvSpPr/>
          <p:nvPr/>
        </p:nvSpPr>
        <p:spPr>
          <a:xfrm>
            <a:off x="0" y="0"/>
            <a:ext cx="9144000" cy="7698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64" name="Google Shape;164;p24"/>
          <p:cNvSpPr txBox="1"/>
          <p:nvPr/>
        </p:nvSpPr>
        <p:spPr>
          <a:xfrm>
            <a:off x="311700" y="107850"/>
            <a:ext cx="70371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solidFill>
                  <a:schemeClr val="lt1"/>
                </a:solidFill>
                <a:latin typeface="Calibri"/>
                <a:ea typeface="Calibri"/>
                <a:cs typeface="Calibri"/>
                <a:sym typeface="Calibri"/>
              </a:rPr>
              <a:t>References</a:t>
            </a:r>
            <a:endParaRPr sz="2400">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4"/>
          <p:cNvSpPr txBox="1"/>
          <p:nvPr>
            <p:ph idx="1" type="body"/>
          </p:nvPr>
        </p:nvSpPr>
        <p:spPr>
          <a:xfrm>
            <a:off x="311700" y="4521400"/>
            <a:ext cx="3219000" cy="4605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Management of Alcohol Withdrawal</a:t>
            </a:r>
            <a:endParaRPr/>
          </a:p>
        </p:txBody>
      </p:sp>
      <p:pic>
        <p:nvPicPr>
          <p:cNvPr id="74" name="Google Shape;74;p14"/>
          <p:cNvPicPr preferRelativeResize="0"/>
          <p:nvPr/>
        </p:nvPicPr>
        <p:blipFill>
          <a:blip r:embed="rId3">
            <a:alphaModFix amt="5000"/>
          </a:blip>
          <a:stretch>
            <a:fillRect/>
          </a:stretch>
        </p:blipFill>
        <p:spPr>
          <a:xfrm>
            <a:off x="0" y="0"/>
            <a:ext cx="9077475" cy="4324950"/>
          </a:xfrm>
          <a:prstGeom prst="rect">
            <a:avLst/>
          </a:prstGeom>
          <a:noFill/>
          <a:ln>
            <a:noFill/>
          </a:ln>
        </p:spPr>
      </p:pic>
      <p:sp>
        <p:nvSpPr>
          <p:cNvPr id="75" name="Google Shape;75;p14"/>
          <p:cNvSpPr txBox="1"/>
          <p:nvPr/>
        </p:nvSpPr>
        <p:spPr>
          <a:xfrm>
            <a:off x="770625" y="183225"/>
            <a:ext cx="79794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200">
                <a:latin typeface="Calibri"/>
                <a:ea typeface="Calibri"/>
                <a:cs typeface="Calibri"/>
                <a:sym typeface="Calibri"/>
              </a:rPr>
              <a:t>Key Clinical Features of Alcohol Withdrawal</a:t>
            </a:r>
            <a:endParaRPr b="1" sz="3200">
              <a:latin typeface="Calibri"/>
              <a:ea typeface="Calibri"/>
              <a:cs typeface="Calibri"/>
              <a:sym typeface="Calibri"/>
            </a:endParaRPr>
          </a:p>
        </p:txBody>
      </p:sp>
      <p:sp>
        <p:nvSpPr>
          <p:cNvPr id="76" name="Google Shape;76;p14"/>
          <p:cNvSpPr txBox="1"/>
          <p:nvPr/>
        </p:nvSpPr>
        <p:spPr>
          <a:xfrm>
            <a:off x="770625" y="863250"/>
            <a:ext cx="3219000" cy="3417000"/>
          </a:xfrm>
          <a:prstGeom prst="rect">
            <a:avLst/>
          </a:prstGeom>
          <a:noFill/>
          <a:ln>
            <a:noFill/>
          </a:ln>
        </p:spPr>
        <p:txBody>
          <a:bodyPr anchorCtr="0" anchor="t" bIns="91425" lIns="91425" spcFirstLastPara="1" rIns="91425" wrap="square" tIns="91425">
            <a:spAutoFit/>
          </a:bodyPr>
          <a:lstStyle/>
          <a:p>
            <a:pPr indent="-361950" lvl="0" marL="457200" rtl="0" algn="l">
              <a:spcBef>
                <a:spcPts val="0"/>
              </a:spcBef>
              <a:spcAft>
                <a:spcPts val="0"/>
              </a:spcAft>
              <a:buClr>
                <a:schemeClr val="dk2"/>
              </a:buClr>
              <a:buSzPts val="2100"/>
              <a:buFont typeface="Calibri"/>
              <a:buChar char="●"/>
            </a:pPr>
            <a:r>
              <a:rPr lang="en" sz="2100">
                <a:solidFill>
                  <a:schemeClr val="dk2"/>
                </a:solidFill>
                <a:latin typeface="Calibri"/>
                <a:ea typeface="Calibri"/>
                <a:cs typeface="Calibri"/>
                <a:sym typeface="Calibri"/>
              </a:rPr>
              <a:t>Nausea/Vomiting </a:t>
            </a:r>
            <a:endParaRPr sz="2100">
              <a:solidFill>
                <a:schemeClr val="dk2"/>
              </a:solidFill>
              <a:latin typeface="Calibri"/>
              <a:ea typeface="Calibri"/>
              <a:cs typeface="Calibri"/>
              <a:sym typeface="Calibri"/>
            </a:endParaRPr>
          </a:p>
          <a:p>
            <a:pPr indent="-361950" lvl="0" marL="457200" rtl="0" algn="l">
              <a:spcBef>
                <a:spcPts val="0"/>
              </a:spcBef>
              <a:spcAft>
                <a:spcPts val="0"/>
              </a:spcAft>
              <a:buClr>
                <a:schemeClr val="dk2"/>
              </a:buClr>
              <a:buSzPts val="2100"/>
              <a:buFont typeface="Calibri"/>
              <a:buChar char="●"/>
            </a:pPr>
            <a:r>
              <a:rPr lang="en" sz="2100">
                <a:solidFill>
                  <a:schemeClr val="dk2"/>
                </a:solidFill>
                <a:latin typeface="Calibri"/>
                <a:ea typeface="Calibri"/>
                <a:cs typeface="Calibri"/>
                <a:sym typeface="Calibri"/>
              </a:rPr>
              <a:t>Tactile Disturbance</a:t>
            </a:r>
            <a:endParaRPr sz="2100">
              <a:solidFill>
                <a:schemeClr val="dk2"/>
              </a:solidFill>
              <a:latin typeface="Calibri"/>
              <a:ea typeface="Calibri"/>
              <a:cs typeface="Calibri"/>
              <a:sym typeface="Calibri"/>
            </a:endParaRPr>
          </a:p>
          <a:p>
            <a:pPr indent="-361950" lvl="0" marL="457200" rtl="0" algn="l">
              <a:spcBef>
                <a:spcPts val="0"/>
              </a:spcBef>
              <a:spcAft>
                <a:spcPts val="0"/>
              </a:spcAft>
              <a:buClr>
                <a:schemeClr val="dk2"/>
              </a:buClr>
              <a:buSzPts val="2100"/>
              <a:buFont typeface="Calibri"/>
              <a:buChar char="●"/>
            </a:pPr>
            <a:r>
              <a:rPr lang="en" sz="2100">
                <a:solidFill>
                  <a:schemeClr val="dk2"/>
                </a:solidFill>
                <a:latin typeface="Calibri"/>
                <a:ea typeface="Calibri"/>
                <a:cs typeface="Calibri"/>
                <a:sym typeface="Calibri"/>
              </a:rPr>
              <a:t>Auditory Disturbance</a:t>
            </a:r>
            <a:endParaRPr sz="2100">
              <a:solidFill>
                <a:schemeClr val="dk2"/>
              </a:solidFill>
              <a:latin typeface="Calibri"/>
              <a:ea typeface="Calibri"/>
              <a:cs typeface="Calibri"/>
              <a:sym typeface="Calibri"/>
            </a:endParaRPr>
          </a:p>
          <a:p>
            <a:pPr indent="-361950" lvl="0" marL="457200" rtl="0" algn="l">
              <a:spcBef>
                <a:spcPts val="0"/>
              </a:spcBef>
              <a:spcAft>
                <a:spcPts val="0"/>
              </a:spcAft>
              <a:buClr>
                <a:schemeClr val="dk2"/>
              </a:buClr>
              <a:buSzPts val="2100"/>
              <a:buFont typeface="Calibri"/>
              <a:buChar char="●"/>
            </a:pPr>
            <a:r>
              <a:rPr lang="en" sz="2100">
                <a:solidFill>
                  <a:schemeClr val="dk2"/>
                </a:solidFill>
                <a:latin typeface="Calibri"/>
                <a:ea typeface="Calibri"/>
                <a:cs typeface="Calibri"/>
                <a:sym typeface="Calibri"/>
              </a:rPr>
              <a:t>Tremor</a:t>
            </a:r>
            <a:endParaRPr sz="2100">
              <a:solidFill>
                <a:schemeClr val="dk2"/>
              </a:solidFill>
              <a:latin typeface="Calibri"/>
              <a:ea typeface="Calibri"/>
              <a:cs typeface="Calibri"/>
              <a:sym typeface="Calibri"/>
            </a:endParaRPr>
          </a:p>
          <a:p>
            <a:pPr indent="-361950" lvl="0" marL="457200" rtl="0" algn="l">
              <a:spcBef>
                <a:spcPts val="0"/>
              </a:spcBef>
              <a:spcAft>
                <a:spcPts val="0"/>
              </a:spcAft>
              <a:buClr>
                <a:schemeClr val="dk2"/>
              </a:buClr>
              <a:buSzPts val="2100"/>
              <a:buFont typeface="Calibri"/>
              <a:buChar char="●"/>
            </a:pPr>
            <a:r>
              <a:rPr lang="en" sz="2100">
                <a:solidFill>
                  <a:schemeClr val="dk2"/>
                </a:solidFill>
                <a:latin typeface="Calibri"/>
                <a:ea typeface="Calibri"/>
                <a:cs typeface="Calibri"/>
                <a:sym typeface="Calibri"/>
              </a:rPr>
              <a:t>Sweats</a:t>
            </a:r>
            <a:endParaRPr sz="2100">
              <a:solidFill>
                <a:schemeClr val="dk2"/>
              </a:solidFill>
              <a:latin typeface="Calibri"/>
              <a:ea typeface="Calibri"/>
              <a:cs typeface="Calibri"/>
              <a:sym typeface="Calibri"/>
            </a:endParaRPr>
          </a:p>
          <a:p>
            <a:pPr indent="-361950" lvl="0" marL="457200" rtl="0" algn="l">
              <a:spcBef>
                <a:spcPts val="0"/>
              </a:spcBef>
              <a:spcAft>
                <a:spcPts val="0"/>
              </a:spcAft>
              <a:buClr>
                <a:schemeClr val="dk2"/>
              </a:buClr>
              <a:buSzPts val="2100"/>
              <a:buFont typeface="Calibri"/>
              <a:buChar char="●"/>
            </a:pPr>
            <a:r>
              <a:rPr lang="en" sz="2100">
                <a:solidFill>
                  <a:schemeClr val="dk2"/>
                </a:solidFill>
                <a:latin typeface="Calibri"/>
                <a:ea typeface="Calibri"/>
                <a:cs typeface="Calibri"/>
                <a:sym typeface="Calibri"/>
              </a:rPr>
              <a:t>Visual Disturbance</a:t>
            </a:r>
            <a:endParaRPr sz="2100">
              <a:solidFill>
                <a:schemeClr val="dk2"/>
              </a:solidFill>
              <a:latin typeface="Calibri"/>
              <a:ea typeface="Calibri"/>
              <a:cs typeface="Calibri"/>
              <a:sym typeface="Calibri"/>
            </a:endParaRPr>
          </a:p>
          <a:p>
            <a:pPr indent="-361950" lvl="0" marL="457200" rtl="0" algn="l">
              <a:spcBef>
                <a:spcPts val="0"/>
              </a:spcBef>
              <a:spcAft>
                <a:spcPts val="0"/>
              </a:spcAft>
              <a:buClr>
                <a:schemeClr val="dk2"/>
              </a:buClr>
              <a:buSzPts val="2100"/>
              <a:buFont typeface="Calibri"/>
              <a:buChar char="●"/>
            </a:pPr>
            <a:r>
              <a:rPr lang="en" sz="2100">
                <a:solidFill>
                  <a:schemeClr val="dk2"/>
                </a:solidFill>
                <a:latin typeface="Calibri"/>
                <a:ea typeface="Calibri"/>
                <a:cs typeface="Calibri"/>
                <a:sym typeface="Calibri"/>
              </a:rPr>
              <a:t>Anxiety</a:t>
            </a:r>
            <a:endParaRPr sz="2100">
              <a:solidFill>
                <a:schemeClr val="dk2"/>
              </a:solidFill>
              <a:latin typeface="Calibri"/>
              <a:ea typeface="Calibri"/>
              <a:cs typeface="Calibri"/>
              <a:sym typeface="Calibri"/>
            </a:endParaRPr>
          </a:p>
          <a:p>
            <a:pPr indent="-361950" lvl="0" marL="457200" rtl="0" algn="l">
              <a:spcBef>
                <a:spcPts val="0"/>
              </a:spcBef>
              <a:spcAft>
                <a:spcPts val="0"/>
              </a:spcAft>
              <a:buClr>
                <a:schemeClr val="dk2"/>
              </a:buClr>
              <a:buSzPts val="2100"/>
              <a:buFont typeface="Calibri"/>
              <a:buChar char="●"/>
            </a:pPr>
            <a:r>
              <a:rPr lang="en" sz="2100">
                <a:solidFill>
                  <a:schemeClr val="dk2"/>
                </a:solidFill>
                <a:latin typeface="Calibri"/>
                <a:ea typeface="Calibri"/>
                <a:cs typeface="Calibri"/>
                <a:sym typeface="Calibri"/>
              </a:rPr>
              <a:t>Headache</a:t>
            </a:r>
            <a:endParaRPr sz="2100">
              <a:solidFill>
                <a:schemeClr val="dk2"/>
              </a:solidFill>
              <a:latin typeface="Calibri"/>
              <a:ea typeface="Calibri"/>
              <a:cs typeface="Calibri"/>
              <a:sym typeface="Calibri"/>
            </a:endParaRPr>
          </a:p>
          <a:p>
            <a:pPr indent="-361950" lvl="0" marL="457200" rtl="0" algn="l">
              <a:spcBef>
                <a:spcPts val="0"/>
              </a:spcBef>
              <a:spcAft>
                <a:spcPts val="0"/>
              </a:spcAft>
              <a:buClr>
                <a:schemeClr val="dk2"/>
              </a:buClr>
              <a:buSzPts val="2100"/>
              <a:buFont typeface="Calibri"/>
              <a:buChar char="●"/>
            </a:pPr>
            <a:r>
              <a:rPr lang="en" sz="2100">
                <a:solidFill>
                  <a:schemeClr val="dk2"/>
                </a:solidFill>
                <a:latin typeface="Calibri"/>
                <a:ea typeface="Calibri"/>
                <a:cs typeface="Calibri"/>
                <a:sym typeface="Calibri"/>
              </a:rPr>
              <a:t>Agitation</a:t>
            </a:r>
            <a:endParaRPr sz="2100">
              <a:solidFill>
                <a:schemeClr val="dk2"/>
              </a:solidFill>
              <a:latin typeface="Calibri"/>
              <a:ea typeface="Calibri"/>
              <a:cs typeface="Calibri"/>
              <a:sym typeface="Calibri"/>
            </a:endParaRPr>
          </a:p>
          <a:p>
            <a:pPr indent="-361950" lvl="0" marL="457200" rtl="0" algn="l">
              <a:spcBef>
                <a:spcPts val="0"/>
              </a:spcBef>
              <a:spcAft>
                <a:spcPts val="0"/>
              </a:spcAft>
              <a:buClr>
                <a:schemeClr val="dk2"/>
              </a:buClr>
              <a:buSzPts val="2100"/>
              <a:buFont typeface="Calibri"/>
              <a:buChar char="●"/>
            </a:pPr>
            <a:r>
              <a:rPr lang="en" sz="2100">
                <a:solidFill>
                  <a:schemeClr val="dk2"/>
                </a:solidFill>
                <a:latin typeface="Calibri"/>
                <a:ea typeface="Calibri"/>
                <a:cs typeface="Calibri"/>
                <a:sym typeface="Calibri"/>
              </a:rPr>
              <a:t>Orientation </a:t>
            </a:r>
            <a:endParaRPr sz="2100">
              <a:solidFill>
                <a:schemeClr val="dk2"/>
              </a:solidFill>
              <a:latin typeface="Calibri"/>
              <a:ea typeface="Calibri"/>
              <a:cs typeface="Calibri"/>
              <a:sym typeface="Calibri"/>
            </a:endParaRPr>
          </a:p>
        </p:txBody>
      </p:sp>
      <p:pic>
        <p:nvPicPr>
          <p:cNvPr id="77" name="Google Shape;77;p14"/>
          <p:cNvPicPr preferRelativeResize="0"/>
          <p:nvPr/>
        </p:nvPicPr>
        <p:blipFill rotWithShape="1">
          <a:blip r:embed="rId4">
            <a:alphaModFix/>
          </a:blip>
          <a:srcRect b="0" l="0" r="0" t="0"/>
          <a:stretch/>
        </p:blipFill>
        <p:spPr>
          <a:xfrm>
            <a:off x="4143825" y="860325"/>
            <a:ext cx="4098400" cy="3069501"/>
          </a:xfrm>
          <a:prstGeom prst="rect">
            <a:avLst/>
          </a:prstGeom>
          <a:noFill/>
          <a:ln>
            <a:noFill/>
          </a:ln>
        </p:spPr>
      </p:pic>
      <p:sp>
        <p:nvSpPr>
          <p:cNvPr id="78" name="Google Shape;78;p14"/>
          <p:cNvSpPr txBox="1"/>
          <p:nvPr/>
        </p:nvSpPr>
        <p:spPr>
          <a:xfrm>
            <a:off x="4434900" y="3929825"/>
            <a:ext cx="3665400" cy="338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1000">
                <a:latin typeface="Calibri"/>
                <a:ea typeface="Calibri"/>
                <a:cs typeface="Calibri"/>
                <a:sym typeface="Calibri"/>
              </a:rPr>
              <a:t>https://pmc.ncbi.nlm.nih.gov/articles/PMC6084325/</a:t>
            </a:r>
            <a:endParaRPr sz="100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5"/>
          <p:cNvSpPr txBox="1"/>
          <p:nvPr>
            <p:ph idx="1" type="body"/>
          </p:nvPr>
        </p:nvSpPr>
        <p:spPr>
          <a:xfrm>
            <a:off x="311700" y="4521400"/>
            <a:ext cx="7979400" cy="4605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Management of Alcohol Withdrawal</a:t>
            </a:r>
            <a:endParaRPr/>
          </a:p>
        </p:txBody>
      </p:sp>
      <p:pic>
        <p:nvPicPr>
          <p:cNvPr id="84" name="Google Shape;84;p15"/>
          <p:cNvPicPr preferRelativeResize="0"/>
          <p:nvPr/>
        </p:nvPicPr>
        <p:blipFill>
          <a:blip r:embed="rId3">
            <a:alphaModFix amt="5000"/>
          </a:blip>
          <a:stretch>
            <a:fillRect/>
          </a:stretch>
        </p:blipFill>
        <p:spPr>
          <a:xfrm>
            <a:off x="0" y="0"/>
            <a:ext cx="9077475" cy="4324950"/>
          </a:xfrm>
          <a:prstGeom prst="rect">
            <a:avLst/>
          </a:prstGeom>
          <a:noFill/>
          <a:ln>
            <a:noFill/>
          </a:ln>
        </p:spPr>
      </p:pic>
      <p:sp>
        <p:nvSpPr>
          <p:cNvPr id="85" name="Google Shape;85;p15"/>
          <p:cNvSpPr txBox="1"/>
          <p:nvPr/>
        </p:nvSpPr>
        <p:spPr>
          <a:xfrm>
            <a:off x="1027200" y="293175"/>
            <a:ext cx="74028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200">
                <a:latin typeface="Calibri"/>
                <a:ea typeface="Calibri"/>
                <a:cs typeface="Calibri"/>
                <a:sym typeface="Calibri"/>
              </a:rPr>
              <a:t>Timing of Withdrawal Symptoms</a:t>
            </a:r>
            <a:endParaRPr b="1" sz="3200">
              <a:latin typeface="Calibri"/>
              <a:ea typeface="Calibri"/>
              <a:cs typeface="Calibri"/>
              <a:sym typeface="Calibri"/>
            </a:endParaRPr>
          </a:p>
        </p:txBody>
      </p:sp>
      <p:pic>
        <p:nvPicPr>
          <p:cNvPr id="86" name="Google Shape;86;p15"/>
          <p:cNvPicPr preferRelativeResize="0"/>
          <p:nvPr/>
        </p:nvPicPr>
        <p:blipFill rotWithShape="1">
          <a:blip r:embed="rId4">
            <a:alphaModFix/>
          </a:blip>
          <a:srcRect b="0" l="0" r="0" t="0"/>
          <a:stretch/>
        </p:blipFill>
        <p:spPr>
          <a:xfrm>
            <a:off x="2054250" y="1047700"/>
            <a:ext cx="5348700" cy="3048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6"/>
          <p:cNvSpPr txBox="1"/>
          <p:nvPr>
            <p:ph idx="1" type="body"/>
          </p:nvPr>
        </p:nvSpPr>
        <p:spPr>
          <a:xfrm>
            <a:off x="311700" y="4521400"/>
            <a:ext cx="7979400" cy="4605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Management of Alcohol Withdrawal</a:t>
            </a:r>
            <a:endParaRPr/>
          </a:p>
        </p:txBody>
      </p:sp>
      <p:pic>
        <p:nvPicPr>
          <p:cNvPr id="92" name="Google Shape;92;p16"/>
          <p:cNvPicPr preferRelativeResize="0"/>
          <p:nvPr/>
        </p:nvPicPr>
        <p:blipFill>
          <a:blip r:embed="rId3">
            <a:alphaModFix amt="5000"/>
          </a:blip>
          <a:stretch>
            <a:fillRect/>
          </a:stretch>
        </p:blipFill>
        <p:spPr>
          <a:xfrm>
            <a:off x="0" y="0"/>
            <a:ext cx="9077475" cy="4324950"/>
          </a:xfrm>
          <a:prstGeom prst="rect">
            <a:avLst/>
          </a:prstGeom>
          <a:noFill/>
          <a:ln>
            <a:noFill/>
          </a:ln>
        </p:spPr>
      </p:pic>
      <p:sp>
        <p:nvSpPr>
          <p:cNvPr id="93" name="Google Shape;93;p16"/>
          <p:cNvSpPr txBox="1"/>
          <p:nvPr/>
        </p:nvSpPr>
        <p:spPr>
          <a:xfrm>
            <a:off x="501850" y="1121100"/>
            <a:ext cx="2173800" cy="1908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800">
                <a:latin typeface="Calibri"/>
                <a:ea typeface="Calibri"/>
                <a:cs typeface="Calibri"/>
                <a:sym typeface="Calibri"/>
              </a:rPr>
              <a:t>Neural </a:t>
            </a:r>
            <a:r>
              <a:rPr lang="en" sz="2800">
                <a:latin typeface="Calibri"/>
                <a:ea typeface="Calibri"/>
                <a:cs typeface="Calibri"/>
                <a:sym typeface="Calibri"/>
              </a:rPr>
              <a:t>m</a:t>
            </a:r>
            <a:r>
              <a:rPr lang="en" sz="2800">
                <a:latin typeface="Calibri"/>
                <a:ea typeface="Calibri"/>
                <a:cs typeface="Calibri"/>
                <a:sym typeface="Calibri"/>
              </a:rPr>
              <a:t>echanisms driving withdrawal</a:t>
            </a:r>
            <a:endParaRPr sz="2800">
              <a:latin typeface="Calibri"/>
              <a:ea typeface="Calibri"/>
              <a:cs typeface="Calibri"/>
              <a:sym typeface="Calibri"/>
            </a:endParaRPr>
          </a:p>
        </p:txBody>
      </p:sp>
      <p:pic>
        <p:nvPicPr>
          <p:cNvPr id="94" name="Google Shape;94;p16"/>
          <p:cNvPicPr preferRelativeResize="0"/>
          <p:nvPr/>
        </p:nvPicPr>
        <p:blipFill rotWithShape="1">
          <a:blip r:embed="rId4">
            <a:alphaModFix/>
          </a:blip>
          <a:srcRect b="0" l="0" r="0" t="0"/>
          <a:stretch/>
        </p:blipFill>
        <p:spPr>
          <a:xfrm>
            <a:off x="3574275" y="155750"/>
            <a:ext cx="4317450" cy="3839300"/>
          </a:xfrm>
          <a:prstGeom prst="rect">
            <a:avLst/>
          </a:prstGeom>
          <a:noFill/>
          <a:ln>
            <a:noFill/>
          </a:ln>
        </p:spPr>
      </p:pic>
      <p:sp>
        <p:nvSpPr>
          <p:cNvPr id="95" name="Google Shape;95;p16"/>
          <p:cNvSpPr txBox="1"/>
          <p:nvPr/>
        </p:nvSpPr>
        <p:spPr>
          <a:xfrm>
            <a:off x="3683700" y="4076125"/>
            <a:ext cx="4208100" cy="364200"/>
          </a:xfrm>
          <a:prstGeom prst="rect">
            <a:avLst/>
          </a:prstGeom>
          <a:noFill/>
          <a:ln>
            <a:noFill/>
          </a:ln>
        </p:spPr>
        <p:txBody>
          <a:bodyPr anchorCtr="0" anchor="t" bIns="91425" lIns="91425" spcFirstLastPara="1" rIns="91425" wrap="square" tIns="91425">
            <a:noAutofit/>
          </a:bodyPr>
          <a:lstStyle/>
          <a:p>
            <a:pPr indent="0" lvl="0" marL="0" rtl="0" algn="ctr">
              <a:lnSpc>
                <a:spcPct val="80000"/>
              </a:lnSpc>
              <a:spcBef>
                <a:spcPts val="0"/>
              </a:spcBef>
              <a:spcAft>
                <a:spcPts val="0"/>
              </a:spcAft>
              <a:buNone/>
            </a:pPr>
            <a:r>
              <a:rPr lang="en" sz="1000">
                <a:solidFill>
                  <a:srgbClr val="595959"/>
                </a:solidFill>
                <a:latin typeface="Calibri"/>
                <a:ea typeface="Calibri"/>
                <a:cs typeface="Calibri"/>
                <a:sym typeface="Calibri"/>
              </a:rPr>
              <a:t>https://pmc.ncbi.nlm.nih.gov/articles/PMC6943828/</a:t>
            </a:r>
            <a:endParaRPr sz="1000">
              <a:solidFill>
                <a:srgbClr val="595959"/>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7"/>
          <p:cNvSpPr txBox="1"/>
          <p:nvPr>
            <p:ph idx="1" type="body"/>
          </p:nvPr>
        </p:nvSpPr>
        <p:spPr>
          <a:xfrm>
            <a:off x="311700" y="4521400"/>
            <a:ext cx="7979400" cy="4605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Management of Alcohol Withdrawal</a:t>
            </a:r>
            <a:endParaRPr/>
          </a:p>
        </p:txBody>
      </p:sp>
      <p:pic>
        <p:nvPicPr>
          <p:cNvPr id="101" name="Google Shape;101;p17"/>
          <p:cNvPicPr preferRelativeResize="0"/>
          <p:nvPr/>
        </p:nvPicPr>
        <p:blipFill>
          <a:blip r:embed="rId3">
            <a:alphaModFix amt="5000"/>
          </a:blip>
          <a:stretch>
            <a:fillRect/>
          </a:stretch>
        </p:blipFill>
        <p:spPr>
          <a:xfrm>
            <a:off x="0" y="0"/>
            <a:ext cx="9077475" cy="4324950"/>
          </a:xfrm>
          <a:prstGeom prst="rect">
            <a:avLst/>
          </a:prstGeom>
          <a:noFill/>
          <a:ln>
            <a:noFill/>
          </a:ln>
        </p:spPr>
      </p:pic>
      <p:sp>
        <p:nvSpPr>
          <p:cNvPr id="102" name="Google Shape;102;p17"/>
          <p:cNvSpPr txBox="1"/>
          <p:nvPr/>
        </p:nvSpPr>
        <p:spPr>
          <a:xfrm>
            <a:off x="941675" y="97700"/>
            <a:ext cx="75984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200">
                <a:latin typeface="Calibri"/>
                <a:ea typeface="Calibri"/>
                <a:cs typeface="Calibri"/>
                <a:sym typeface="Calibri"/>
              </a:rPr>
              <a:t>Scoring Alcohol Withdrawal</a:t>
            </a:r>
            <a:endParaRPr b="1" sz="3200">
              <a:latin typeface="Calibri"/>
              <a:ea typeface="Calibri"/>
              <a:cs typeface="Calibri"/>
              <a:sym typeface="Calibri"/>
            </a:endParaRPr>
          </a:p>
        </p:txBody>
      </p:sp>
      <p:sp>
        <p:nvSpPr>
          <p:cNvPr id="103" name="Google Shape;103;p17"/>
          <p:cNvSpPr txBox="1"/>
          <p:nvPr/>
        </p:nvSpPr>
        <p:spPr>
          <a:xfrm>
            <a:off x="616025" y="774800"/>
            <a:ext cx="2804700" cy="3394500"/>
          </a:xfrm>
          <a:prstGeom prst="rect">
            <a:avLst/>
          </a:prstGeom>
          <a:noFill/>
          <a:ln>
            <a:noFill/>
          </a:ln>
        </p:spPr>
        <p:txBody>
          <a:bodyPr anchorCtr="0" anchor="t" bIns="45700" lIns="91425" spcFirstLastPara="1" rIns="91425" wrap="square" tIns="45700">
            <a:normAutofit fontScale="55000" lnSpcReduction="20000"/>
          </a:bodyPr>
          <a:lstStyle/>
          <a:p>
            <a:pPr indent="0" lvl="0" marL="0" rtl="0" algn="l">
              <a:lnSpc>
                <a:spcPct val="115000"/>
              </a:lnSpc>
              <a:spcBef>
                <a:spcPts val="0"/>
              </a:spcBef>
              <a:spcAft>
                <a:spcPts val="0"/>
              </a:spcAft>
              <a:buNone/>
            </a:pPr>
            <a:r>
              <a:rPr b="1" lang="en" sz="3345">
                <a:solidFill>
                  <a:srgbClr val="595959"/>
                </a:solidFill>
                <a:latin typeface="Calibri"/>
                <a:ea typeface="Calibri"/>
                <a:cs typeface="Calibri"/>
                <a:sym typeface="Calibri"/>
              </a:rPr>
              <a:t>CIWA-AR components</a:t>
            </a:r>
            <a:endParaRPr b="1" sz="3345">
              <a:solidFill>
                <a:srgbClr val="595959"/>
              </a:solidFill>
              <a:latin typeface="Calibri"/>
              <a:ea typeface="Calibri"/>
              <a:cs typeface="Calibri"/>
              <a:sym typeface="Calibri"/>
            </a:endParaRPr>
          </a:p>
          <a:p>
            <a:pPr indent="0" lvl="0" marL="0" rtl="0" algn="l">
              <a:lnSpc>
                <a:spcPct val="115000"/>
              </a:lnSpc>
              <a:spcBef>
                <a:spcPts val="1000"/>
              </a:spcBef>
              <a:spcAft>
                <a:spcPts val="0"/>
              </a:spcAft>
              <a:buNone/>
            </a:pPr>
            <a:r>
              <a:rPr lang="en" sz="2800">
                <a:solidFill>
                  <a:srgbClr val="595959"/>
                </a:solidFill>
                <a:latin typeface="Calibri"/>
                <a:ea typeface="Calibri"/>
                <a:cs typeface="Calibri"/>
                <a:sym typeface="Calibri"/>
              </a:rPr>
              <a:t> Nausea/Vomiting </a:t>
            </a:r>
            <a:endParaRPr sz="2800">
              <a:solidFill>
                <a:srgbClr val="595959"/>
              </a:solidFill>
              <a:latin typeface="Calibri"/>
              <a:ea typeface="Calibri"/>
              <a:cs typeface="Calibri"/>
              <a:sym typeface="Calibri"/>
            </a:endParaRPr>
          </a:p>
          <a:p>
            <a:pPr indent="0" lvl="0" marL="0" rtl="0" algn="l">
              <a:lnSpc>
                <a:spcPct val="115000"/>
              </a:lnSpc>
              <a:spcBef>
                <a:spcPts val="518"/>
              </a:spcBef>
              <a:spcAft>
                <a:spcPts val="0"/>
              </a:spcAft>
              <a:buNone/>
            </a:pPr>
            <a:r>
              <a:rPr lang="en" sz="2800">
                <a:solidFill>
                  <a:srgbClr val="595959"/>
                </a:solidFill>
                <a:latin typeface="Calibri"/>
                <a:ea typeface="Calibri"/>
                <a:cs typeface="Calibri"/>
                <a:sym typeface="Calibri"/>
              </a:rPr>
              <a:t> Tactile Disturbance</a:t>
            </a:r>
            <a:endParaRPr sz="2800">
              <a:solidFill>
                <a:srgbClr val="595959"/>
              </a:solidFill>
              <a:latin typeface="Calibri"/>
              <a:ea typeface="Calibri"/>
              <a:cs typeface="Calibri"/>
              <a:sym typeface="Calibri"/>
            </a:endParaRPr>
          </a:p>
          <a:p>
            <a:pPr indent="0" lvl="0" marL="0" rtl="0" algn="l">
              <a:lnSpc>
                <a:spcPct val="115000"/>
              </a:lnSpc>
              <a:spcBef>
                <a:spcPts val="518"/>
              </a:spcBef>
              <a:spcAft>
                <a:spcPts val="0"/>
              </a:spcAft>
              <a:buNone/>
            </a:pPr>
            <a:r>
              <a:rPr lang="en" sz="2800">
                <a:solidFill>
                  <a:srgbClr val="595959"/>
                </a:solidFill>
                <a:latin typeface="Calibri"/>
                <a:ea typeface="Calibri"/>
                <a:cs typeface="Calibri"/>
                <a:sym typeface="Calibri"/>
              </a:rPr>
              <a:t> Auditory Disturbance</a:t>
            </a:r>
            <a:endParaRPr sz="2800">
              <a:solidFill>
                <a:srgbClr val="595959"/>
              </a:solidFill>
              <a:latin typeface="Calibri"/>
              <a:ea typeface="Calibri"/>
              <a:cs typeface="Calibri"/>
              <a:sym typeface="Calibri"/>
            </a:endParaRPr>
          </a:p>
          <a:p>
            <a:pPr indent="0" lvl="0" marL="0" rtl="0" algn="l">
              <a:lnSpc>
                <a:spcPct val="115000"/>
              </a:lnSpc>
              <a:spcBef>
                <a:spcPts val="518"/>
              </a:spcBef>
              <a:spcAft>
                <a:spcPts val="0"/>
              </a:spcAft>
              <a:buNone/>
            </a:pPr>
            <a:r>
              <a:rPr lang="en" sz="2800">
                <a:solidFill>
                  <a:srgbClr val="595959"/>
                </a:solidFill>
                <a:latin typeface="Calibri"/>
                <a:ea typeface="Calibri"/>
                <a:cs typeface="Calibri"/>
                <a:sym typeface="Calibri"/>
              </a:rPr>
              <a:t> Tremor</a:t>
            </a:r>
            <a:endParaRPr sz="2800">
              <a:solidFill>
                <a:srgbClr val="595959"/>
              </a:solidFill>
              <a:latin typeface="Calibri"/>
              <a:ea typeface="Calibri"/>
              <a:cs typeface="Calibri"/>
              <a:sym typeface="Calibri"/>
            </a:endParaRPr>
          </a:p>
          <a:p>
            <a:pPr indent="0" lvl="0" marL="0" rtl="0" algn="l">
              <a:lnSpc>
                <a:spcPct val="115000"/>
              </a:lnSpc>
              <a:spcBef>
                <a:spcPts val="518"/>
              </a:spcBef>
              <a:spcAft>
                <a:spcPts val="0"/>
              </a:spcAft>
              <a:buNone/>
            </a:pPr>
            <a:r>
              <a:rPr lang="en" sz="2800">
                <a:solidFill>
                  <a:srgbClr val="595959"/>
                </a:solidFill>
                <a:latin typeface="Calibri"/>
                <a:ea typeface="Calibri"/>
                <a:cs typeface="Calibri"/>
                <a:sym typeface="Calibri"/>
              </a:rPr>
              <a:t> Sweats</a:t>
            </a:r>
            <a:endParaRPr sz="2800">
              <a:solidFill>
                <a:srgbClr val="595959"/>
              </a:solidFill>
              <a:latin typeface="Calibri"/>
              <a:ea typeface="Calibri"/>
              <a:cs typeface="Calibri"/>
              <a:sym typeface="Calibri"/>
            </a:endParaRPr>
          </a:p>
          <a:p>
            <a:pPr indent="0" lvl="0" marL="0" rtl="0" algn="l">
              <a:lnSpc>
                <a:spcPct val="115000"/>
              </a:lnSpc>
              <a:spcBef>
                <a:spcPts val="518"/>
              </a:spcBef>
              <a:spcAft>
                <a:spcPts val="0"/>
              </a:spcAft>
              <a:buNone/>
            </a:pPr>
            <a:r>
              <a:rPr lang="en" sz="2800">
                <a:solidFill>
                  <a:srgbClr val="595959"/>
                </a:solidFill>
                <a:latin typeface="Calibri"/>
                <a:ea typeface="Calibri"/>
                <a:cs typeface="Calibri"/>
                <a:sym typeface="Calibri"/>
              </a:rPr>
              <a:t> Visual Disturbance</a:t>
            </a:r>
            <a:endParaRPr sz="2800">
              <a:solidFill>
                <a:srgbClr val="595959"/>
              </a:solidFill>
              <a:latin typeface="Calibri"/>
              <a:ea typeface="Calibri"/>
              <a:cs typeface="Calibri"/>
              <a:sym typeface="Calibri"/>
            </a:endParaRPr>
          </a:p>
          <a:p>
            <a:pPr indent="0" lvl="0" marL="0" rtl="0" algn="l">
              <a:lnSpc>
                <a:spcPct val="115000"/>
              </a:lnSpc>
              <a:spcBef>
                <a:spcPts val="518"/>
              </a:spcBef>
              <a:spcAft>
                <a:spcPts val="0"/>
              </a:spcAft>
              <a:buNone/>
            </a:pPr>
            <a:r>
              <a:rPr lang="en" sz="2800">
                <a:solidFill>
                  <a:srgbClr val="595959"/>
                </a:solidFill>
                <a:latin typeface="Calibri"/>
                <a:ea typeface="Calibri"/>
                <a:cs typeface="Calibri"/>
                <a:sym typeface="Calibri"/>
              </a:rPr>
              <a:t> Anxiety</a:t>
            </a:r>
            <a:endParaRPr sz="2800">
              <a:solidFill>
                <a:srgbClr val="595959"/>
              </a:solidFill>
              <a:latin typeface="Calibri"/>
              <a:ea typeface="Calibri"/>
              <a:cs typeface="Calibri"/>
              <a:sym typeface="Calibri"/>
            </a:endParaRPr>
          </a:p>
          <a:p>
            <a:pPr indent="0" lvl="0" marL="0" rtl="0" algn="l">
              <a:lnSpc>
                <a:spcPct val="115000"/>
              </a:lnSpc>
              <a:spcBef>
                <a:spcPts val="518"/>
              </a:spcBef>
              <a:spcAft>
                <a:spcPts val="0"/>
              </a:spcAft>
              <a:buNone/>
            </a:pPr>
            <a:r>
              <a:rPr lang="en" sz="2800">
                <a:solidFill>
                  <a:srgbClr val="595959"/>
                </a:solidFill>
                <a:latin typeface="Calibri"/>
                <a:ea typeface="Calibri"/>
                <a:cs typeface="Calibri"/>
                <a:sym typeface="Calibri"/>
              </a:rPr>
              <a:t> Headache</a:t>
            </a:r>
            <a:endParaRPr sz="2800">
              <a:solidFill>
                <a:srgbClr val="595959"/>
              </a:solidFill>
              <a:latin typeface="Calibri"/>
              <a:ea typeface="Calibri"/>
              <a:cs typeface="Calibri"/>
              <a:sym typeface="Calibri"/>
            </a:endParaRPr>
          </a:p>
          <a:p>
            <a:pPr indent="0" lvl="0" marL="0" rtl="0" algn="l">
              <a:lnSpc>
                <a:spcPct val="115000"/>
              </a:lnSpc>
              <a:spcBef>
                <a:spcPts val="518"/>
              </a:spcBef>
              <a:spcAft>
                <a:spcPts val="0"/>
              </a:spcAft>
              <a:buNone/>
            </a:pPr>
            <a:r>
              <a:rPr lang="en" sz="2800">
                <a:solidFill>
                  <a:srgbClr val="595959"/>
                </a:solidFill>
                <a:latin typeface="Calibri"/>
                <a:ea typeface="Calibri"/>
                <a:cs typeface="Calibri"/>
                <a:sym typeface="Calibri"/>
              </a:rPr>
              <a:t> Agitation</a:t>
            </a:r>
            <a:endParaRPr sz="2800">
              <a:solidFill>
                <a:srgbClr val="595959"/>
              </a:solidFill>
              <a:latin typeface="Calibri"/>
              <a:ea typeface="Calibri"/>
              <a:cs typeface="Calibri"/>
              <a:sym typeface="Calibri"/>
            </a:endParaRPr>
          </a:p>
          <a:p>
            <a:pPr indent="0" lvl="0" marL="0" rtl="0" algn="l">
              <a:lnSpc>
                <a:spcPct val="115000"/>
              </a:lnSpc>
              <a:spcBef>
                <a:spcPts val="518"/>
              </a:spcBef>
              <a:spcAft>
                <a:spcPts val="1200"/>
              </a:spcAft>
              <a:buNone/>
            </a:pPr>
            <a:r>
              <a:rPr lang="en" sz="2800">
                <a:solidFill>
                  <a:srgbClr val="595959"/>
                </a:solidFill>
                <a:latin typeface="Calibri"/>
                <a:ea typeface="Calibri"/>
                <a:cs typeface="Calibri"/>
                <a:sym typeface="Calibri"/>
              </a:rPr>
              <a:t> Orientation </a:t>
            </a:r>
            <a:endParaRPr sz="2800">
              <a:solidFill>
                <a:srgbClr val="595959"/>
              </a:solidFill>
              <a:latin typeface="Calibri"/>
              <a:ea typeface="Calibri"/>
              <a:cs typeface="Calibri"/>
              <a:sym typeface="Calibri"/>
            </a:endParaRPr>
          </a:p>
        </p:txBody>
      </p:sp>
      <p:sp>
        <p:nvSpPr>
          <p:cNvPr id="104" name="Google Shape;104;p17"/>
          <p:cNvSpPr txBox="1"/>
          <p:nvPr/>
        </p:nvSpPr>
        <p:spPr>
          <a:xfrm>
            <a:off x="4037325" y="774800"/>
            <a:ext cx="4038600" cy="3394500"/>
          </a:xfrm>
          <a:prstGeom prst="rect">
            <a:avLst/>
          </a:prstGeom>
          <a:noFill/>
          <a:ln>
            <a:noFill/>
          </a:ln>
        </p:spPr>
        <p:txBody>
          <a:bodyPr anchorCtr="0" anchor="t" bIns="45700" lIns="91425" spcFirstLastPara="1" rIns="91425" wrap="square" tIns="45700">
            <a:normAutofit fontScale="92500" lnSpcReduction="20000"/>
          </a:bodyPr>
          <a:lstStyle/>
          <a:p>
            <a:pPr indent="-319405" lvl="0" marL="342900" rtl="0" algn="l">
              <a:lnSpc>
                <a:spcPct val="115000"/>
              </a:lnSpc>
              <a:spcBef>
                <a:spcPts val="0"/>
              </a:spcBef>
              <a:spcAft>
                <a:spcPts val="0"/>
              </a:spcAft>
              <a:buClr>
                <a:srgbClr val="FFFFFF"/>
              </a:buClr>
              <a:buSzPct val="100000"/>
              <a:buFont typeface="Calibri"/>
              <a:buChar char="●"/>
            </a:pPr>
            <a:r>
              <a:rPr b="1" lang="en" sz="2400">
                <a:solidFill>
                  <a:srgbClr val="595959"/>
                </a:solidFill>
                <a:latin typeface="Calibri"/>
                <a:ea typeface="Calibri"/>
                <a:cs typeface="Calibri"/>
                <a:sym typeface="Calibri"/>
              </a:rPr>
              <a:t>Scores: </a:t>
            </a:r>
            <a:endParaRPr b="1" sz="2400">
              <a:solidFill>
                <a:srgbClr val="595959"/>
              </a:solidFill>
              <a:latin typeface="Calibri"/>
              <a:ea typeface="Calibri"/>
              <a:cs typeface="Calibri"/>
              <a:sym typeface="Calibri"/>
            </a:endParaRPr>
          </a:p>
          <a:p>
            <a:pPr indent="-319405" lvl="0" marL="342900" rtl="0" algn="l">
              <a:lnSpc>
                <a:spcPct val="115000"/>
              </a:lnSpc>
              <a:spcBef>
                <a:spcPts val="518"/>
              </a:spcBef>
              <a:spcAft>
                <a:spcPts val="0"/>
              </a:spcAft>
              <a:buClr>
                <a:srgbClr val="FFFFFF"/>
              </a:buClr>
              <a:buSzPct val="100000"/>
              <a:buFont typeface="Calibri"/>
              <a:buChar char="●"/>
            </a:pPr>
            <a:r>
              <a:rPr lang="en" sz="2400">
                <a:solidFill>
                  <a:srgbClr val="595959"/>
                </a:solidFill>
                <a:latin typeface="Calibri"/>
                <a:ea typeface="Calibri"/>
                <a:cs typeface="Calibri"/>
                <a:sym typeface="Calibri"/>
              </a:rPr>
              <a:t>A</a:t>
            </a:r>
            <a:r>
              <a:rPr lang="en" sz="2400">
                <a:solidFill>
                  <a:srgbClr val="595959"/>
                </a:solidFill>
                <a:latin typeface="Calibri"/>
                <a:ea typeface="Calibri"/>
                <a:cs typeface="Calibri"/>
                <a:sym typeface="Calibri"/>
              </a:rPr>
              <a:t>ll items on a 0-7 scale except orientation (AAO x 4).</a:t>
            </a:r>
            <a:endParaRPr sz="2400">
              <a:solidFill>
                <a:srgbClr val="595959"/>
              </a:solidFill>
              <a:latin typeface="Calibri"/>
              <a:ea typeface="Calibri"/>
              <a:cs typeface="Calibri"/>
              <a:sym typeface="Calibri"/>
            </a:endParaRPr>
          </a:p>
          <a:p>
            <a:pPr indent="-319405" lvl="0" marL="342900" rtl="0" algn="l">
              <a:lnSpc>
                <a:spcPct val="115000"/>
              </a:lnSpc>
              <a:spcBef>
                <a:spcPts val="518"/>
              </a:spcBef>
              <a:spcAft>
                <a:spcPts val="0"/>
              </a:spcAft>
              <a:buClr>
                <a:srgbClr val="FFFFFF"/>
              </a:buClr>
              <a:buSzPct val="100000"/>
              <a:buFont typeface="Calibri"/>
              <a:buChar char="●"/>
            </a:pPr>
            <a:r>
              <a:rPr lang="en" sz="2400">
                <a:solidFill>
                  <a:srgbClr val="595959"/>
                </a:solidFill>
                <a:latin typeface="Calibri"/>
                <a:ea typeface="Calibri"/>
                <a:cs typeface="Calibri"/>
                <a:sym typeface="Calibri"/>
              </a:rPr>
              <a:t>Scores: ≤ 9 = mild w/d</a:t>
            </a:r>
            <a:endParaRPr sz="2400">
              <a:solidFill>
                <a:srgbClr val="595959"/>
              </a:solidFill>
              <a:latin typeface="Calibri"/>
              <a:ea typeface="Calibri"/>
              <a:cs typeface="Calibri"/>
              <a:sym typeface="Calibri"/>
            </a:endParaRPr>
          </a:p>
          <a:p>
            <a:pPr indent="0" lvl="0" marL="0" rtl="0" algn="l">
              <a:lnSpc>
                <a:spcPct val="115000"/>
              </a:lnSpc>
              <a:spcBef>
                <a:spcPts val="518"/>
              </a:spcBef>
              <a:spcAft>
                <a:spcPts val="0"/>
              </a:spcAft>
              <a:buNone/>
            </a:pPr>
            <a:r>
              <a:rPr lang="en" sz="2400">
                <a:solidFill>
                  <a:srgbClr val="595959"/>
                </a:solidFill>
                <a:latin typeface="Calibri"/>
                <a:ea typeface="Calibri"/>
                <a:cs typeface="Calibri"/>
                <a:sym typeface="Calibri"/>
              </a:rPr>
              <a:t>                 10-18 moderate</a:t>
            </a:r>
            <a:endParaRPr sz="2400">
              <a:solidFill>
                <a:srgbClr val="595959"/>
              </a:solidFill>
              <a:latin typeface="Calibri"/>
              <a:ea typeface="Calibri"/>
              <a:cs typeface="Calibri"/>
              <a:sym typeface="Calibri"/>
            </a:endParaRPr>
          </a:p>
          <a:p>
            <a:pPr indent="0" lvl="0" marL="0" rtl="0" algn="l">
              <a:lnSpc>
                <a:spcPct val="115000"/>
              </a:lnSpc>
              <a:spcBef>
                <a:spcPts val="518"/>
              </a:spcBef>
              <a:spcAft>
                <a:spcPts val="0"/>
              </a:spcAft>
              <a:buNone/>
            </a:pPr>
            <a:r>
              <a:rPr lang="en" sz="2400">
                <a:solidFill>
                  <a:srgbClr val="595959"/>
                </a:solidFill>
                <a:latin typeface="Calibri"/>
                <a:ea typeface="Calibri"/>
                <a:cs typeface="Calibri"/>
                <a:sym typeface="Calibri"/>
              </a:rPr>
              <a:t>                  &gt; 18 severe</a:t>
            </a:r>
            <a:endParaRPr sz="2400">
              <a:solidFill>
                <a:srgbClr val="595959"/>
              </a:solidFill>
              <a:latin typeface="Calibri"/>
              <a:ea typeface="Calibri"/>
              <a:cs typeface="Calibri"/>
              <a:sym typeface="Calibri"/>
            </a:endParaRPr>
          </a:p>
          <a:p>
            <a:pPr indent="-178435" lvl="0" marL="342900" rtl="0" algn="l">
              <a:lnSpc>
                <a:spcPct val="115000"/>
              </a:lnSpc>
              <a:spcBef>
                <a:spcPts val="518"/>
              </a:spcBef>
              <a:spcAft>
                <a:spcPts val="0"/>
              </a:spcAft>
              <a:buNone/>
            </a:pPr>
            <a:r>
              <a:t/>
            </a:r>
            <a:endParaRPr sz="1800">
              <a:solidFill>
                <a:srgbClr val="595959"/>
              </a:solidFill>
              <a:latin typeface="Calibri"/>
              <a:ea typeface="Calibri"/>
              <a:cs typeface="Calibri"/>
              <a:sym typeface="Calibri"/>
            </a:endParaRPr>
          </a:p>
          <a:p>
            <a:pPr indent="-178435" lvl="0" marL="342900" rtl="0" algn="l">
              <a:lnSpc>
                <a:spcPct val="115000"/>
              </a:lnSpc>
              <a:spcBef>
                <a:spcPts val="518"/>
              </a:spcBef>
              <a:spcAft>
                <a:spcPts val="0"/>
              </a:spcAft>
              <a:buNone/>
            </a:pPr>
            <a:r>
              <a:t/>
            </a:r>
            <a:endParaRPr sz="1800">
              <a:solidFill>
                <a:srgbClr val="595959"/>
              </a:solidFill>
              <a:latin typeface="Calibri"/>
              <a:ea typeface="Calibri"/>
              <a:cs typeface="Calibri"/>
              <a:sym typeface="Calibri"/>
            </a:endParaRPr>
          </a:p>
          <a:p>
            <a:pPr indent="0" lvl="0" marL="0" rtl="0" algn="l">
              <a:lnSpc>
                <a:spcPct val="115000"/>
              </a:lnSpc>
              <a:spcBef>
                <a:spcPts val="518"/>
              </a:spcBef>
              <a:spcAft>
                <a:spcPts val="1200"/>
              </a:spcAft>
              <a:buNone/>
            </a:pPr>
            <a:r>
              <a:rPr lang="en" sz="1800">
                <a:solidFill>
                  <a:srgbClr val="595959"/>
                </a:solidFill>
                <a:latin typeface="Calibri"/>
                <a:ea typeface="Calibri"/>
                <a:cs typeface="Calibri"/>
                <a:sym typeface="Calibri"/>
              </a:rPr>
              <a:t>        </a:t>
            </a:r>
            <a:endParaRPr sz="1800">
              <a:solidFill>
                <a:srgbClr val="595959"/>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8"/>
          <p:cNvSpPr txBox="1"/>
          <p:nvPr>
            <p:ph idx="1" type="body"/>
          </p:nvPr>
        </p:nvSpPr>
        <p:spPr>
          <a:xfrm>
            <a:off x="311700" y="4521400"/>
            <a:ext cx="7979400" cy="4605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Management of Alcohol Withdrawal</a:t>
            </a:r>
            <a:endParaRPr/>
          </a:p>
        </p:txBody>
      </p:sp>
      <p:pic>
        <p:nvPicPr>
          <p:cNvPr id="110" name="Google Shape;110;p18"/>
          <p:cNvPicPr preferRelativeResize="0"/>
          <p:nvPr/>
        </p:nvPicPr>
        <p:blipFill>
          <a:blip r:embed="rId3">
            <a:alphaModFix amt="5000"/>
          </a:blip>
          <a:stretch>
            <a:fillRect/>
          </a:stretch>
        </p:blipFill>
        <p:spPr>
          <a:xfrm>
            <a:off x="0" y="0"/>
            <a:ext cx="9077475" cy="4324950"/>
          </a:xfrm>
          <a:prstGeom prst="rect">
            <a:avLst/>
          </a:prstGeom>
          <a:noFill/>
          <a:ln>
            <a:noFill/>
          </a:ln>
        </p:spPr>
      </p:pic>
      <p:sp>
        <p:nvSpPr>
          <p:cNvPr id="111" name="Google Shape;111;p18"/>
          <p:cNvSpPr txBox="1"/>
          <p:nvPr/>
        </p:nvSpPr>
        <p:spPr>
          <a:xfrm>
            <a:off x="143825" y="829275"/>
            <a:ext cx="2978700" cy="249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4800">
                <a:solidFill>
                  <a:srgbClr val="000000"/>
                </a:solidFill>
                <a:latin typeface="Calibri"/>
                <a:ea typeface="Calibri"/>
                <a:cs typeface="Calibri"/>
                <a:sym typeface="Calibri"/>
              </a:rPr>
              <a:t>CIWA Scoring Sheet</a:t>
            </a:r>
            <a:endParaRPr sz="4800">
              <a:solidFill>
                <a:srgbClr val="000000"/>
              </a:solidFill>
              <a:latin typeface="Calibri"/>
              <a:ea typeface="Calibri"/>
              <a:cs typeface="Calibri"/>
              <a:sym typeface="Calibri"/>
            </a:endParaRPr>
          </a:p>
          <a:p>
            <a:pPr indent="0" lvl="0" marL="0" rtl="0" algn="ctr">
              <a:spcBef>
                <a:spcPts val="0"/>
              </a:spcBef>
              <a:spcAft>
                <a:spcPts val="0"/>
              </a:spcAft>
              <a:buNone/>
            </a:pPr>
            <a:r>
              <a:t/>
            </a:r>
            <a:endParaRPr sz="4800">
              <a:solidFill>
                <a:srgbClr val="000000"/>
              </a:solidFill>
              <a:latin typeface="Calibri"/>
              <a:ea typeface="Calibri"/>
              <a:cs typeface="Calibri"/>
              <a:sym typeface="Calibri"/>
            </a:endParaRPr>
          </a:p>
        </p:txBody>
      </p:sp>
      <p:sp>
        <p:nvSpPr>
          <p:cNvPr id="112" name="Google Shape;112;p18"/>
          <p:cNvSpPr txBox="1"/>
          <p:nvPr/>
        </p:nvSpPr>
        <p:spPr>
          <a:xfrm>
            <a:off x="0" y="3952063"/>
            <a:ext cx="3542400" cy="320700"/>
          </a:xfrm>
          <a:prstGeom prst="rect">
            <a:avLst/>
          </a:prstGeom>
          <a:noFill/>
          <a:ln>
            <a:noFill/>
          </a:ln>
        </p:spPr>
        <p:txBody>
          <a:bodyPr anchorCtr="0" anchor="t" bIns="91425" lIns="91425" spcFirstLastPara="1" rIns="91425" wrap="square" tIns="91425">
            <a:normAutofit lnSpcReduction="10000"/>
          </a:bodyPr>
          <a:lstStyle/>
          <a:p>
            <a:pPr indent="0" lvl="0" marL="0" rtl="0" algn="ctr">
              <a:spcBef>
                <a:spcPts val="0"/>
              </a:spcBef>
              <a:spcAft>
                <a:spcPts val="0"/>
              </a:spcAft>
              <a:buNone/>
            </a:pPr>
            <a:r>
              <a:rPr lang="en" sz="1000">
                <a:solidFill>
                  <a:schemeClr val="dk1"/>
                </a:solidFill>
                <a:latin typeface="Calibri"/>
                <a:ea typeface="Calibri"/>
                <a:cs typeface="Calibri"/>
                <a:sym typeface="Calibri"/>
              </a:rPr>
              <a:t>https://pmc.ncbi.nlm.nih.gov/articles/PMC6761824/#sec2</a:t>
            </a:r>
            <a:endParaRPr sz="1000">
              <a:solidFill>
                <a:schemeClr val="dk1"/>
              </a:solidFill>
              <a:latin typeface="Calibri"/>
              <a:ea typeface="Calibri"/>
              <a:cs typeface="Calibri"/>
              <a:sym typeface="Calibri"/>
            </a:endParaRPr>
          </a:p>
        </p:txBody>
      </p:sp>
      <p:pic>
        <p:nvPicPr>
          <p:cNvPr id="113" name="Google Shape;113;p18"/>
          <p:cNvPicPr preferRelativeResize="0"/>
          <p:nvPr/>
        </p:nvPicPr>
        <p:blipFill rotWithShape="1">
          <a:blip r:embed="rId4">
            <a:alphaModFix/>
          </a:blip>
          <a:srcRect b="0" l="0" r="0" t="0"/>
          <a:stretch/>
        </p:blipFill>
        <p:spPr>
          <a:xfrm>
            <a:off x="4280825" y="163125"/>
            <a:ext cx="3314766" cy="41618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9"/>
          <p:cNvSpPr txBox="1"/>
          <p:nvPr>
            <p:ph idx="1" type="body"/>
          </p:nvPr>
        </p:nvSpPr>
        <p:spPr>
          <a:xfrm>
            <a:off x="311700" y="4521400"/>
            <a:ext cx="7979400" cy="4605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Management of Alcohol Withdrawal</a:t>
            </a:r>
            <a:endParaRPr/>
          </a:p>
        </p:txBody>
      </p:sp>
      <p:pic>
        <p:nvPicPr>
          <p:cNvPr id="119" name="Google Shape;119;p19"/>
          <p:cNvPicPr preferRelativeResize="0"/>
          <p:nvPr/>
        </p:nvPicPr>
        <p:blipFill>
          <a:blip r:embed="rId3">
            <a:alphaModFix amt="5000"/>
          </a:blip>
          <a:stretch>
            <a:fillRect/>
          </a:stretch>
        </p:blipFill>
        <p:spPr>
          <a:xfrm>
            <a:off x="0" y="0"/>
            <a:ext cx="9077475" cy="4324950"/>
          </a:xfrm>
          <a:prstGeom prst="rect">
            <a:avLst/>
          </a:prstGeom>
          <a:noFill/>
          <a:ln>
            <a:noFill/>
          </a:ln>
        </p:spPr>
      </p:pic>
      <p:sp>
        <p:nvSpPr>
          <p:cNvPr id="120" name="Google Shape;120;p19"/>
          <p:cNvSpPr txBox="1"/>
          <p:nvPr/>
        </p:nvSpPr>
        <p:spPr>
          <a:xfrm>
            <a:off x="185075" y="777275"/>
            <a:ext cx="2832600" cy="2325300"/>
          </a:xfrm>
          <a:prstGeom prst="rect">
            <a:avLst/>
          </a:prstGeom>
          <a:noFill/>
          <a:ln>
            <a:noFill/>
          </a:ln>
        </p:spPr>
        <p:txBody>
          <a:bodyPr anchorCtr="0" anchor="t" bIns="91425" lIns="91425" spcFirstLastPara="1" rIns="91425" wrap="square" tIns="91425">
            <a:normAutofit/>
          </a:bodyPr>
          <a:lstStyle/>
          <a:p>
            <a:pPr indent="0" lvl="0" marL="0" rtl="0" algn="ctr">
              <a:spcBef>
                <a:spcPts val="0"/>
              </a:spcBef>
              <a:spcAft>
                <a:spcPts val="0"/>
              </a:spcAft>
              <a:buNone/>
            </a:pPr>
            <a:r>
              <a:rPr lang="en" sz="3100">
                <a:solidFill>
                  <a:srgbClr val="000000"/>
                </a:solidFill>
                <a:latin typeface="Calibri"/>
                <a:ea typeface="Calibri"/>
                <a:cs typeface="Calibri"/>
                <a:sym typeface="Calibri"/>
              </a:rPr>
              <a:t>Sample Withdrawal Treatment Protocols</a:t>
            </a:r>
            <a:endParaRPr sz="3100">
              <a:solidFill>
                <a:srgbClr val="000000"/>
              </a:solidFill>
              <a:latin typeface="Calibri"/>
              <a:ea typeface="Calibri"/>
              <a:cs typeface="Calibri"/>
              <a:sym typeface="Calibri"/>
            </a:endParaRPr>
          </a:p>
        </p:txBody>
      </p:sp>
      <p:sp>
        <p:nvSpPr>
          <p:cNvPr id="121" name="Google Shape;121;p19"/>
          <p:cNvSpPr txBox="1"/>
          <p:nvPr/>
        </p:nvSpPr>
        <p:spPr>
          <a:xfrm>
            <a:off x="128450" y="3855025"/>
            <a:ext cx="3248100" cy="372300"/>
          </a:xfrm>
          <a:prstGeom prst="rect">
            <a:avLst/>
          </a:prstGeom>
          <a:noFill/>
          <a:ln>
            <a:noFill/>
          </a:ln>
        </p:spPr>
        <p:txBody>
          <a:bodyPr anchorCtr="0" anchor="t" bIns="91425" lIns="91425" spcFirstLastPara="1" rIns="91425" wrap="square" tIns="91425">
            <a:normAutofit/>
          </a:bodyPr>
          <a:lstStyle/>
          <a:p>
            <a:pPr indent="0" lvl="0" marL="0" rtl="0" algn="ctr">
              <a:spcBef>
                <a:spcPts val="0"/>
              </a:spcBef>
              <a:spcAft>
                <a:spcPts val="0"/>
              </a:spcAft>
              <a:buNone/>
            </a:pPr>
            <a:r>
              <a:rPr lang="en" sz="1000">
                <a:solidFill>
                  <a:srgbClr val="000000"/>
                </a:solidFill>
                <a:latin typeface="Calibri"/>
                <a:ea typeface="Calibri"/>
                <a:cs typeface="Calibri"/>
                <a:sym typeface="Calibri"/>
              </a:rPr>
              <a:t>https://pmc.ncbi.nlm.nih.gov/articles/PMC6761824/#sec2</a:t>
            </a:r>
            <a:endParaRPr sz="1000">
              <a:solidFill>
                <a:srgbClr val="595959"/>
              </a:solidFill>
              <a:latin typeface="Calibri"/>
              <a:ea typeface="Calibri"/>
              <a:cs typeface="Calibri"/>
              <a:sym typeface="Calibri"/>
            </a:endParaRPr>
          </a:p>
        </p:txBody>
      </p:sp>
      <p:pic>
        <p:nvPicPr>
          <p:cNvPr id="122" name="Google Shape;122;p19"/>
          <p:cNvPicPr preferRelativeResize="0"/>
          <p:nvPr/>
        </p:nvPicPr>
        <p:blipFill rotWithShape="1">
          <a:blip r:embed="rId4">
            <a:alphaModFix/>
          </a:blip>
          <a:srcRect b="0" l="0" r="0" t="0"/>
          <a:stretch/>
        </p:blipFill>
        <p:spPr>
          <a:xfrm>
            <a:off x="4199125" y="67875"/>
            <a:ext cx="3827651" cy="40372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0"/>
          <p:cNvSpPr txBox="1"/>
          <p:nvPr>
            <p:ph idx="1" type="body"/>
          </p:nvPr>
        </p:nvSpPr>
        <p:spPr>
          <a:xfrm>
            <a:off x="311700" y="4521400"/>
            <a:ext cx="7979400" cy="4605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Management of Alcohol Withdrawal</a:t>
            </a:r>
            <a:endParaRPr/>
          </a:p>
        </p:txBody>
      </p:sp>
      <p:pic>
        <p:nvPicPr>
          <p:cNvPr id="128" name="Google Shape;128;p20"/>
          <p:cNvPicPr preferRelativeResize="0"/>
          <p:nvPr/>
        </p:nvPicPr>
        <p:blipFill>
          <a:blip r:embed="rId3">
            <a:alphaModFix amt="5000"/>
          </a:blip>
          <a:stretch>
            <a:fillRect/>
          </a:stretch>
        </p:blipFill>
        <p:spPr>
          <a:xfrm>
            <a:off x="0" y="0"/>
            <a:ext cx="9077475" cy="4324950"/>
          </a:xfrm>
          <a:prstGeom prst="rect">
            <a:avLst/>
          </a:prstGeom>
          <a:noFill/>
          <a:ln>
            <a:noFill/>
          </a:ln>
        </p:spPr>
      </p:pic>
      <p:sp>
        <p:nvSpPr>
          <p:cNvPr id="129" name="Google Shape;129;p20"/>
          <p:cNvSpPr txBox="1"/>
          <p:nvPr/>
        </p:nvSpPr>
        <p:spPr>
          <a:xfrm>
            <a:off x="1002750" y="134350"/>
            <a:ext cx="77325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800">
                <a:latin typeface="Calibri"/>
                <a:ea typeface="Calibri"/>
                <a:cs typeface="Calibri"/>
                <a:sym typeface="Calibri"/>
              </a:rPr>
              <a:t>Complications in Alcohol Withdrawal</a:t>
            </a:r>
            <a:endParaRPr b="1" sz="2800">
              <a:latin typeface="Calibri"/>
              <a:ea typeface="Calibri"/>
              <a:cs typeface="Calibri"/>
              <a:sym typeface="Calibri"/>
            </a:endParaRPr>
          </a:p>
        </p:txBody>
      </p:sp>
      <p:sp>
        <p:nvSpPr>
          <p:cNvPr id="130" name="Google Shape;130;p20"/>
          <p:cNvSpPr txBox="1"/>
          <p:nvPr/>
        </p:nvSpPr>
        <p:spPr>
          <a:xfrm>
            <a:off x="311700" y="755400"/>
            <a:ext cx="8362800" cy="36327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Clr>
                <a:schemeClr val="dk2"/>
              </a:buClr>
              <a:buSzPts val="1600"/>
              <a:buFont typeface="Calibri"/>
              <a:buChar char="●"/>
            </a:pPr>
            <a:r>
              <a:rPr lang="en" sz="1600">
                <a:solidFill>
                  <a:schemeClr val="dk2"/>
                </a:solidFill>
                <a:latin typeface="Calibri"/>
                <a:ea typeface="Calibri"/>
                <a:cs typeface="Calibri"/>
                <a:sym typeface="Calibri"/>
              </a:rPr>
              <a:t>Gastritis (i.e., an inflammation of the stomach lining, which often is associated with bleeding)</a:t>
            </a:r>
            <a:endParaRPr sz="1600">
              <a:solidFill>
                <a:schemeClr val="dk2"/>
              </a:solidFill>
              <a:latin typeface="Calibri"/>
              <a:ea typeface="Calibri"/>
              <a:cs typeface="Calibri"/>
              <a:sym typeface="Calibri"/>
            </a:endParaRPr>
          </a:p>
          <a:p>
            <a:pPr indent="-330200" lvl="0" marL="457200" rtl="0" algn="l">
              <a:spcBef>
                <a:spcPts val="0"/>
              </a:spcBef>
              <a:spcAft>
                <a:spcPts val="0"/>
              </a:spcAft>
              <a:buClr>
                <a:schemeClr val="dk2"/>
              </a:buClr>
              <a:buSzPts val="1600"/>
              <a:buFont typeface="Calibri"/>
              <a:buChar char="●"/>
            </a:pPr>
            <a:r>
              <a:rPr lang="en" sz="1600">
                <a:solidFill>
                  <a:schemeClr val="dk2"/>
                </a:solidFill>
                <a:latin typeface="Calibri"/>
                <a:ea typeface="Calibri"/>
                <a:cs typeface="Calibri"/>
                <a:sym typeface="Calibri"/>
              </a:rPr>
              <a:t>Gastrointestinal bleeding (e.g., from the esophagus, stomach, or intestines)</a:t>
            </a:r>
            <a:endParaRPr sz="1600">
              <a:solidFill>
                <a:schemeClr val="dk2"/>
              </a:solidFill>
              <a:latin typeface="Calibri"/>
              <a:ea typeface="Calibri"/>
              <a:cs typeface="Calibri"/>
              <a:sym typeface="Calibri"/>
            </a:endParaRPr>
          </a:p>
          <a:p>
            <a:pPr indent="-330200" lvl="0" marL="457200" rtl="0" algn="l">
              <a:spcBef>
                <a:spcPts val="0"/>
              </a:spcBef>
              <a:spcAft>
                <a:spcPts val="0"/>
              </a:spcAft>
              <a:buClr>
                <a:schemeClr val="dk2"/>
              </a:buClr>
              <a:buSzPts val="1600"/>
              <a:buFont typeface="Calibri"/>
              <a:buChar char="●"/>
            </a:pPr>
            <a:r>
              <a:rPr lang="en" sz="1600">
                <a:solidFill>
                  <a:schemeClr val="dk2"/>
                </a:solidFill>
                <a:latin typeface="Calibri"/>
                <a:ea typeface="Calibri"/>
                <a:cs typeface="Calibri"/>
                <a:sym typeface="Calibri"/>
              </a:rPr>
              <a:t>Liver disease</a:t>
            </a:r>
            <a:endParaRPr sz="1600">
              <a:solidFill>
                <a:schemeClr val="dk2"/>
              </a:solidFill>
              <a:latin typeface="Calibri"/>
              <a:ea typeface="Calibri"/>
              <a:cs typeface="Calibri"/>
              <a:sym typeface="Calibri"/>
            </a:endParaRPr>
          </a:p>
          <a:p>
            <a:pPr indent="-330200" lvl="0" marL="457200" rtl="0" algn="l">
              <a:spcBef>
                <a:spcPts val="0"/>
              </a:spcBef>
              <a:spcAft>
                <a:spcPts val="0"/>
              </a:spcAft>
              <a:buClr>
                <a:schemeClr val="dk2"/>
              </a:buClr>
              <a:buSzPts val="1600"/>
              <a:buFont typeface="Calibri"/>
              <a:buChar char="●"/>
            </a:pPr>
            <a:r>
              <a:rPr lang="en" sz="1600">
                <a:solidFill>
                  <a:schemeClr val="dk2"/>
                </a:solidFill>
                <a:latin typeface="Calibri"/>
                <a:ea typeface="Calibri"/>
                <a:cs typeface="Calibri"/>
                <a:sym typeface="Calibri"/>
              </a:rPr>
              <a:t>Acute alcoholic hepatitis (transaminitis)</a:t>
            </a:r>
            <a:endParaRPr sz="1600">
              <a:solidFill>
                <a:schemeClr val="dk2"/>
              </a:solidFill>
              <a:latin typeface="Calibri"/>
              <a:ea typeface="Calibri"/>
              <a:cs typeface="Calibri"/>
              <a:sym typeface="Calibri"/>
            </a:endParaRPr>
          </a:p>
          <a:p>
            <a:pPr indent="-330200" lvl="0" marL="457200" rtl="0" algn="l">
              <a:spcBef>
                <a:spcPts val="0"/>
              </a:spcBef>
              <a:spcAft>
                <a:spcPts val="0"/>
              </a:spcAft>
              <a:buClr>
                <a:schemeClr val="dk2"/>
              </a:buClr>
              <a:buSzPts val="1600"/>
              <a:buFont typeface="Calibri"/>
              <a:buChar char="●"/>
            </a:pPr>
            <a:r>
              <a:rPr lang="en" sz="1600">
                <a:solidFill>
                  <a:schemeClr val="dk2"/>
                </a:solidFill>
                <a:latin typeface="Calibri"/>
                <a:ea typeface="Calibri"/>
                <a:cs typeface="Calibri"/>
                <a:sym typeface="Calibri"/>
              </a:rPr>
              <a:t>Chronic fatty liver, progressing to cirrhosis</a:t>
            </a:r>
            <a:endParaRPr sz="1600">
              <a:solidFill>
                <a:schemeClr val="dk2"/>
              </a:solidFill>
              <a:latin typeface="Calibri"/>
              <a:ea typeface="Calibri"/>
              <a:cs typeface="Calibri"/>
              <a:sym typeface="Calibri"/>
            </a:endParaRPr>
          </a:p>
          <a:p>
            <a:pPr indent="-330200" lvl="0" marL="457200" rtl="0" algn="l">
              <a:spcBef>
                <a:spcPts val="0"/>
              </a:spcBef>
              <a:spcAft>
                <a:spcPts val="0"/>
              </a:spcAft>
              <a:buClr>
                <a:schemeClr val="dk2"/>
              </a:buClr>
              <a:buSzPts val="1600"/>
              <a:buFont typeface="Calibri"/>
              <a:buChar char="●"/>
            </a:pPr>
            <a:r>
              <a:rPr lang="en" sz="1600">
                <a:solidFill>
                  <a:schemeClr val="dk2"/>
                </a:solidFill>
                <a:latin typeface="Calibri"/>
                <a:ea typeface="Calibri"/>
                <a:cs typeface="Calibri"/>
                <a:sym typeface="Calibri"/>
              </a:rPr>
              <a:t>Cardiomyopathy (i.e., any disorder of the heart muscle)</a:t>
            </a:r>
            <a:endParaRPr sz="1600">
              <a:solidFill>
                <a:schemeClr val="dk2"/>
              </a:solidFill>
              <a:latin typeface="Calibri"/>
              <a:ea typeface="Calibri"/>
              <a:cs typeface="Calibri"/>
              <a:sym typeface="Calibri"/>
            </a:endParaRPr>
          </a:p>
          <a:p>
            <a:pPr indent="-330200" lvl="0" marL="457200" rtl="0" algn="l">
              <a:spcBef>
                <a:spcPts val="0"/>
              </a:spcBef>
              <a:spcAft>
                <a:spcPts val="0"/>
              </a:spcAft>
              <a:buClr>
                <a:schemeClr val="dk2"/>
              </a:buClr>
              <a:buSzPts val="1600"/>
              <a:buFont typeface="Calibri"/>
              <a:buChar char="●"/>
            </a:pPr>
            <a:r>
              <a:rPr lang="en" sz="1600">
                <a:solidFill>
                  <a:schemeClr val="dk2"/>
                </a:solidFill>
                <a:latin typeface="Calibri"/>
                <a:ea typeface="Calibri"/>
                <a:cs typeface="Calibri"/>
                <a:sym typeface="Calibri"/>
              </a:rPr>
              <a:t>Pancreatitis (i.e., an inflammation of the pancreas)</a:t>
            </a:r>
            <a:endParaRPr sz="1600">
              <a:solidFill>
                <a:schemeClr val="dk2"/>
              </a:solidFill>
              <a:latin typeface="Calibri"/>
              <a:ea typeface="Calibri"/>
              <a:cs typeface="Calibri"/>
              <a:sym typeface="Calibri"/>
            </a:endParaRPr>
          </a:p>
          <a:p>
            <a:pPr indent="-330200" lvl="0" marL="457200" rtl="0" algn="l">
              <a:spcBef>
                <a:spcPts val="0"/>
              </a:spcBef>
              <a:spcAft>
                <a:spcPts val="0"/>
              </a:spcAft>
              <a:buClr>
                <a:schemeClr val="dk2"/>
              </a:buClr>
              <a:buSzPts val="1600"/>
              <a:buFont typeface="Calibri"/>
              <a:buChar char="●"/>
            </a:pPr>
            <a:r>
              <a:rPr lang="en" sz="1600">
                <a:solidFill>
                  <a:schemeClr val="dk2"/>
                </a:solidFill>
                <a:latin typeface="Calibri"/>
                <a:ea typeface="Calibri"/>
                <a:cs typeface="Calibri"/>
                <a:sym typeface="Calibri"/>
              </a:rPr>
              <a:t>Disturbances in the electrolyte balance (e.g., alcohol ketoacidosis—a metabolic derangement that results in too much acid in the bloodstream—and abnormally low levels of magnesium in the blood)</a:t>
            </a:r>
            <a:endParaRPr sz="1600">
              <a:solidFill>
                <a:schemeClr val="dk2"/>
              </a:solidFill>
              <a:latin typeface="Calibri"/>
              <a:ea typeface="Calibri"/>
              <a:cs typeface="Calibri"/>
              <a:sym typeface="Calibri"/>
            </a:endParaRPr>
          </a:p>
          <a:p>
            <a:pPr indent="-330200" lvl="0" marL="457200" rtl="0" algn="l">
              <a:spcBef>
                <a:spcPts val="0"/>
              </a:spcBef>
              <a:spcAft>
                <a:spcPts val="0"/>
              </a:spcAft>
              <a:buClr>
                <a:schemeClr val="dk2"/>
              </a:buClr>
              <a:buSzPts val="1600"/>
              <a:buFont typeface="Calibri"/>
              <a:buChar char="●"/>
            </a:pPr>
            <a:r>
              <a:rPr lang="en" sz="1600">
                <a:solidFill>
                  <a:schemeClr val="dk2"/>
                </a:solidFill>
                <a:latin typeface="Calibri"/>
                <a:ea typeface="Calibri"/>
                <a:cs typeface="Calibri"/>
                <a:sym typeface="Calibri"/>
              </a:rPr>
              <a:t>Deficiency of the vitamin folate, which can cause lower-than-normal numbers of blood cells</a:t>
            </a:r>
            <a:endParaRPr sz="1600">
              <a:solidFill>
                <a:schemeClr val="dk2"/>
              </a:solidFill>
              <a:latin typeface="Calibri"/>
              <a:ea typeface="Calibri"/>
              <a:cs typeface="Calibri"/>
              <a:sym typeface="Calibri"/>
            </a:endParaRPr>
          </a:p>
          <a:p>
            <a:pPr indent="-330200" lvl="0" marL="457200" rtl="0" algn="l">
              <a:spcBef>
                <a:spcPts val="0"/>
              </a:spcBef>
              <a:spcAft>
                <a:spcPts val="0"/>
              </a:spcAft>
              <a:buClr>
                <a:schemeClr val="dk2"/>
              </a:buClr>
              <a:buSzPts val="1600"/>
              <a:buFont typeface="Calibri"/>
              <a:buChar char="●"/>
            </a:pPr>
            <a:r>
              <a:rPr lang="en" sz="1600">
                <a:solidFill>
                  <a:schemeClr val="dk2"/>
                </a:solidFill>
                <a:latin typeface="Calibri"/>
                <a:ea typeface="Calibri"/>
                <a:cs typeface="Calibri"/>
                <a:sym typeface="Calibri"/>
              </a:rPr>
              <a:t>Deficiency of the vitamin thiamine, which can lead to serious neurological problems, such as Wernicke’s encephalopathy (accordingly, thiamine should be administered to all patients undergoing AW to prevent the development of this syndrome).</a:t>
            </a:r>
            <a:endParaRPr sz="1600">
              <a:solidFill>
                <a:schemeClr val="dk2"/>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1"/>
          <p:cNvSpPr txBox="1"/>
          <p:nvPr>
            <p:ph idx="1" type="body"/>
          </p:nvPr>
        </p:nvSpPr>
        <p:spPr>
          <a:xfrm>
            <a:off x="311700" y="4521400"/>
            <a:ext cx="7979400" cy="4605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Management of Alcohol Withdrawal</a:t>
            </a:r>
            <a:endParaRPr/>
          </a:p>
        </p:txBody>
      </p:sp>
      <p:pic>
        <p:nvPicPr>
          <p:cNvPr id="136" name="Google Shape;136;p21"/>
          <p:cNvPicPr preferRelativeResize="0"/>
          <p:nvPr/>
        </p:nvPicPr>
        <p:blipFill>
          <a:blip r:embed="rId3">
            <a:alphaModFix amt="5000"/>
          </a:blip>
          <a:stretch>
            <a:fillRect/>
          </a:stretch>
        </p:blipFill>
        <p:spPr>
          <a:xfrm>
            <a:off x="0" y="0"/>
            <a:ext cx="9077475" cy="4324950"/>
          </a:xfrm>
          <a:prstGeom prst="rect">
            <a:avLst/>
          </a:prstGeom>
          <a:noFill/>
          <a:ln>
            <a:noFill/>
          </a:ln>
        </p:spPr>
      </p:pic>
      <p:sp>
        <p:nvSpPr>
          <p:cNvPr id="137" name="Google Shape;137;p21"/>
          <p:cNvSpPr txBox="1"/>
          <p:nvPr/>
        </p:nvSpPr>
        <p:spPr>
          <a:xfrm>
            <a:off x="48875" y="85475"/>
            <a:ext cx="90285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800">
                <a:latin typeface="Calibri"/>
                <a:ea typeface="Calibri"/>
                <a:cs typeface="Calibri"/>
                <a:sym typeface="Calibri"/>
              </a:rPr>
              <a:t>Withdrawal Seizure Management</a:t>
            </a:r>
            <a:endParaRPr b="1" sz="2800">
              <a:latin typeface="Calibri"/>
              <a:ea typeface="Calibri"/>
              <a:cs typeface="Calibri"/>
              <a:sym typeface="Calibri"/>
            </a:endParaRPr>
          </a:p>
        </p:txBody>
      </p:sp>
      <p:sp>
        <p:nvSpPr>
          <p:cNvPr id="138" name="Google Shape;138;p21"/>
          <p:cNvSpPr txBox="1"/>
          <p:nvPr/>
        </p:nvSpPr>
        <p:spPr>
          <a:xfrm>
            <a:off x="427600" y="762575"/>
            <a:ext cx="8332200" cy="341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1800"/>
              <a:buFont typeface="Arial"/>
              <a:buNone/>
            </a:pPr>
            <a:r>
              <a:rPr lang="en" sz="1800">
                <a:solidFill>
                  <a:srgbClr val="595959"/>
                </a:solidFill>
                <a:latin typeface="Calibri"/>
                <a:ea typeface="Calibri"/>
                <a:cs typeface="Calibri"/>
                <a:sym typeface="Calibri"/>
              </a:rPr>
              <a:t>Withdrawal seizures present a special problem in alcohol withdrawal management. </a:t>
            </a:r>
            <a:endParaRPr sz="1800">
              <a:solidFill>
                <a:srgbClr val="595959"/>
              </a:solidFill>
              <a:latin typeface="Calibri"/>
              <a:ea typeface="Calibri"/>
              <a:cs typeface="Calibri"/>
              <a:sym typeface="Calibri"/>
            </a:endParaRPr>
          </a:p>
          <a:p>
            <a:pPr indent="0" lvl="0" marL="0" rtl="0" algn="l">
              <a:spcBef>
                <a:spcPts val="1200"/>
              </a:spcBef>
              <a:spcAft>
                <a:spcPts val="0"/>
              </a:spcAft>
              <a:buClr>
                <a:srgbClr val="000000"/>
              </a:buClr>
              <a:buSzPts val="1800"/>
              <a:buFont typeface="Arial"/>
              <a:buNone/>
            </a:pPr>
            <a:r>
              <a:rPr lang="en" sz="1800">
                <a:solidFill>
                  <a:srgbClr val="595959"/>
                </a:solidFill>
                <a:latin typeface="Calibri"/>
                <a:ea typeface="Calibri"/>
                <a:cs typeface="Calibri"/>
                <a:sym typeface="Calibri"/>
              </a:rPr>
              <a:t>They are </a:t>
            </a:r>
            <a:r>
              <a:rPr lang="en" sz="1800" u="sng">
                <a:solidFill>
                  <a:srgbClr val="595959"/>
                </a:solidFill>
                <a:latin typeface="Calibri"/>
                <a:ea typeface="Calibri"/>
                <a:cs typeface="Calibri"/>
                <a:sym typeface="Calibri"/>
              </a:rPr>
              <a:t>not</a:t>
            </a:r>
            <a:r>
              <a:rPr lang="en" sz="1800">
                <a:solidFill>
                  <a:srgbClr val="595959"/>
                </a:solidFill>
                <a:latin typeface="Calibri"/>
                <a:ea typeface="Calibri"/>
                <a:cs typeface="Calibri"/>
                <a:sym typeface="Calibri"/>
              </a:rPr>
              <a:t> the same as seizures caused by pre-existing epilepsy or seizures after traumatic brain injury(TBI). These types are best managed acutely and chronically with medications like dilantin, levetiracetem.</a:t>
            </a:r>
            <a:endParaRPr sz="1800">
              <a:solidFill>
                <a:srgbClr val="595959"/>
              </a:solidFill>
              <a:latin typeface="Calibri"/>
              <a:ea typeface="Calibri"/>
              <a:cs typeface="Calibri"/>
              <a:sym typeface="Calibri"/>
            </a:endParaRPr>
          </a:p>
          <a:p>
            <a:pPr indent="0" lvl="0" marL="0" rtl="0" algn="l">
              <a:spcBef>
                <a:spcPts val="1200"/>
              </a:spcBef>
              <a:spcAft>
                <a:spcPts val="0"/>
              </a:spcAft>
              <a:buClr>
                <a:srgbClr val="000000"/>
              </a:buClr>
              <a:buSzPts val="1800"/>
              <a:buFont typeface="Arial"/>
              <a:buNone/>
            </a:pPr>
            <a:r>
              <a:rPr lang="en" sz="1800">
                <a:solidFill>
                  <a:srgbClr val="595959"/>
                </a:solidFill>
                <a:latin typeface="Calibri"/>
                <a:ea typeface="Calibri"/>
                <a:cs typeface="Calibri"/>
                <a:sym typeface="Calibri"/>
              </a:rPr>
              <a:t>Alcohol withdrawal seizures in </a:t>
            </a:r>
            <a:r>
              <a:rPr lang="en" sz="1800" u="sng">
                <a:solidFill>
                  <a:srgbClr val="595959"/>
                </a:solidFill>
                <a:latin typeface="Calibri"/>
                <a:ea typeface="Calibri"/>
                <a:cs typeface="Calibri"/>
                <a:sym typeface="Calibri"/>
              </a:rPr>
              <a:t>naive</a:t>
            </a:r>
            <a:r>
              <a:rPr lang="en" sz="1800">
                <a:solidFill>
                  <a:srgbClr val="595959"/>
                </a:solidFill>
                <a:latin typeface="Calibri"/>
                <a:ea typeface="Calibri"/>
                <a:cs typeface="Calibri"/>
                <a:sym typeface="Calibri"/>
              </a:rPr>
              <a:t> patients are best </a:t>
            </a:r>
            <a:r>
              <a:rPr lang="en" sz="1800" u="sng">
                <a:solidFill>
                  <a:srgbClr val="595959"/>
                </a:solidFill>
                <a:latin typeface="Calibri"/>
                <a:ea typeface="Calibri"/>
                <a:cs typeface="Calibri"/>
                <a:sym typeface="Calibri"/>
              </a:rPr>
              <a:t>prevented</a:t>
            </a:r>
            <a:r>
              <a:rPr lang="en" sz="1800">
                <a:solidFill>
                  <a:srgbClr val="595959"/>
                </a:solidFill>
                <a:latin typeface="Calibri"/>
                <a:ea typeface="Calibri"/>
                <a:cs typeface="Calibri"/>
                <a:sym typeface="Calibri"/>
              </a:rPr>
              <a:t> by the existing benzodiazepine-based withdrawal protocols. </a:t>
            </a:r>
            <a:endParaRPr sz="1800">
              <a:solidFill>
                <a:srgbClr val="595959"/>
              </a:solidFill>
              <a:latin typeface="Calibri"/>
              <a:ea typeface="Calibri"/>
              <a:cs typeface="Calibri"/>
              <a:sym typeface="Calibri"/>
            </a:endParaRPr>
          </a:p>
          <a:p>
            <a:pPr indent="0" lvl="0" marL="0" rtl="0" algn="l">
              <a:spcBef>
                <a:spcPts val="1200"/>
              </a:spcBef>
              <a:spcAft>
                <a:spcPts val="1200"/>
              </a:spcAft>
              <a:buClr>
                <a:srgbClr val="000000"/>
              </a:buClr>
              <a:buSzPts val="1800"/>
              <a:buFont typeface="Arial"/>
              <a:buNone/>
            </a:pPr>
            <a:r>
              <a:rPr lang="en" sz="1800">
                <a:solidFill>
                  <a:srgbClr val="595959"/>
                </a:solidFill>
                <a:latin typeface="Calibri"/>
                <a:ea typeface="Calibri"/>
                <a:cs typeface="Calibri"/>
                <a:sym typeface="Calibri"/>
              </a:rPr>
              <a:t>Patients with a history of </a:t>
            </a:r>
            <a:r>
              <a:rPr lang="en" sz="1800" u="sng">
                <a:solidFill>
                  <a:srgbClr val="595959"/>
                </a:solidFill>
                <a:latin typeface="Calibri"/>
                <a:ea typeface="Calibri"/>
                <a:cs typeface="Calibri"/>
                <a:sym typeface="Calibri"/>
              </a:rPr>
              <a:t>prior</a:t>
            </a:r>
            <a:r>
              <a:rPr lang="en" sz="1800">
                <a:solidFill>
                  <a:srgbClr val="595959"/>
                </a:solidFill>
                <a:latin typeface="Calibri"/>
                <a:ea typeface="Calibri"/>
                <a:cs typeface="Calibri"/>
                <a:sym typeface="Calibri"/>
              </a:rPr>
              <a:t> alcohol withdrawal seizures are best protected by a combination of the existing benzodiazepine-based withdrawal protocols, with the </a:t>
            </a:r>
            <a:r>
              <a:rPr lang="en" sz="1800" u="sng">
                <a:solidFill>
                  <a:srgbClr val="595959"/>
                </a:solidFill>
                <a:latin typeface="Calibri"/>
                <a:ea typeface="Calibri"/>
                <a:cs typeface="Calibri"/>
                <a:sym typeface="Calibri"/>
              </a:rPr>
              <a:t>addition</a:t>
            </a:r>
            <a:r>
              <a:rPr lang="en" sz="1800">
                <a:solidFill>
                  <a:srgbClr val="595959"/>
                </a:solidFill>
                <a:latin typeface="Calibri"/>
                <a:ea typeface="Calibri"/>
                <a:cs typeface="Calibri"/>
                <a:sym typeface="Calibri"/>
              </a:rPr>
              <a:t> of</a:t>
            </a:r>
            <a:r>
              <a:rPr lang="en" sz="1800" u="sng">
                <a:solidFill>
                  <a:srgbClr val="595959"/>
                </a:solidFill>
                <a:latin typeface="Calibri"/>
                <a:ea typeface="Calibri"/>
                <a:cs typeface="Calibri"/>
                <a:sym typeface="Calibri"/>
              </a:rPr>
              <a:t> supplemental</a:t>
            </a:r>
            <a:r>
              <a:rPr lang="en" sz="1800">
                <a:solidFill>
                  <a:srgbClr val="595959"/>
                </a:solidFill>
                <a:latin typeface="Calibri"/>
                <a:ea typeface="Calibri"/>
                <a:cs typeface="Calibri"/>
                <a:sym typeface="Calibri"/>
              </a:rPr>
              <a:t> phenobarbital dosing, with strict parameters regarding dose and frequency adjustments to avoid prolonged sedation and respiratory depression.</a:t>
            </a:r>
            <a:endParaRPr sz="1800">
              <a:solidFill>
                <a:schemeClr val="dk2"/>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