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rriweather" pitchFamily="2" charset="77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>
      <p:cViewPr varScale="1">
        <p:scale>
          <a:sx n="136" d="100"/>
          <a:sy n="136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1a54f3a5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1a54f3a5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1a54f3a5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1a54f3a5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1a54f3a5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1a54f3a5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1a54f3a5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1a54f3a5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1a54f3a5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1a54f3a5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1a54f3a5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1a54f3a5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1a54f3a5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1a54f3a5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1a54f3a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1a54f3a5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1a54f3a5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1a54f3a5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1a54f3a5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1a54f3a5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da3f0cf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da3f0cf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1a54f3a5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1a54f3a5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1a54f3a50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1a54f3a50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1a54f3a5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1a54f3a5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1a54f3a5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1a54f3a5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1a54f3a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1a54f3a5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1a54f3a50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1a54f3a50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1a54f3a5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1a54f3a5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1a54f3a5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1a54f3a5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1a54f3a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1a54f3a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a54f3a5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1a54f3a5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1a54f3a5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1a54f3a5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F4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531175" y="302250"/>
            <a:ext cx="77640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Opioid Remediation Collaborative (ORC)</a:t>
            </a:r>
            <a:endParaRPr sz="3500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2052525" y="3994700"/>
            <a:ext cx="68352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EA7625"/>
                </a:solidFill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4800">
              <a:solidFill>
                <a:srgbClr val="EA76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00" y="1357225"/>
            <a:ext cx="4050350" cy="15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572000" y="938250"/>
            <a:ext cx="252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of New Mexico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233700" y="2832775"/>
            <a:ext cx="104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B1F4F"/>
                </a:solidFill>
                <a:latin typeface="Calibri"/>
                <a:ea typeface="Calibri"/>
                <a:cs typeface="Calibri"/>
                <a:sym typeface="Calibri"/>
              </a:rPr>
              <a:t>orcnm.com</a:t>
            </a:r>
            <a:endParaRPr sz="1300" b="1">
              <a:solidFill>
                <a:srgbClr val="1B1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150348" y="1402050"/>
            <a:ext cx="3236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/>
                <a:ea typeface="Calibri"/>
                <a:cs typeface="Calibri"/>
                <a:sym typeface="Calibri"/>
              </a:rPr>
              <a:t>Effects 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/>
                <a:ea typeface="Calibri"/>
                <a:cs typeface="Calibri"/>
                <a:sym typeface="Calibri"/>
              </a:rPr>
              <a:t>Kidney Function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718" b="1709"/>
          <a:stretch/>
        </p:blipFill>
        <p:spPr>
          <a:xfrm>
            <a:off x="3752225" y="591225"/>
            <a:ext cx="4149951" cy="327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4664625" y="4033188"/>
            <a:ext cx="305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https://www.nature.com/articles/s41598-022-06010-3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489188" y="754050"/>
            <a:ext cx="8099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Alcohol interferes with the brain’s communication pathways, and can affect the way the brain looks and works.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These disruptions can acutely and chronically change mood and behavior, and make it harder to think clearly and move with coordination. 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Alcohol, combined with nutritional deficiencies (B vitamins), leads to: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Wernicke-Korsakoff dementias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Peripheral neuropathies affecting sensation and balance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Skeletal muscle damage, with resulting overall weakness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855788" y="134350"/>
            <a:ext cx="7732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Effects on the Brain &amp; Nervous System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501850" y="822100"/>
            <a:ext cx="8172600" cy="3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Drinking a lot over a long time or too much on a single occasion can damage the heart, causing problems including: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Cardiomyopathy – Stretching and drooping of heart muscle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Arrhythmias – Irregular heart beat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Stroke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Directly through high blood pressure and arrhythmias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Indirectly through alcohol-mediated damage to the structure of blood vessels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High blood pressure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The single most powerful modifiable risk factor for hypertension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71750" y="232075"/>
            <a:ext cx="765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Effects on the Heart &amp; Circulation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397538" y="677050"/>
            <a:ext cx="82824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Heavy drinking takes a toll on the liver, and can lead to a variety of problems and liver inflammations including: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Steatosis, or fatty liver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Alcoholic hepatitis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When combined with Hepatitis B or Hepatitis C from IV drug use, can be lethal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Fibrosis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Cirrhosis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Cancers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97550" y="171000"/>
            <a:ext cx="756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Effects on the Liver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190725" y="786300"/>
            <a:ext cx="83613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Drinking too much can weaken your immune system, making your body a much easier target for disease. 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Chronic drinkers are more liable to contract diseases like pneumonia and tuberculosis than people who do not drink too much. 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Drinking a lot on a single occasion slows your body’s ability to ward off infections – even up to 24 hours after getting drunk.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Concomitant use of opiates increases risk of contracting HIV, Hepatitis C and Hepatitis B due to impaired behavioral choices and reduced immunity due to alcohol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398400" y="232075"/>
            <a:ext cx="7806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Effects on the Immune System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1027200" y="146575"/>
            <a:ext cx="753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Effects of Alcohol on Risk of Skeletal Injury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06400" y="823712"/>
            <a:ext cx="5578800" cy="29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3567450" y="3986688"/>
            <a:ext cx="288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https://pmc.ncbi.nlm.nih.gov/articles/PMC8835521/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587375" y="183225"/>
            <a:ext cx="32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Alcohol &amp; Cancer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311700" y="780400"/>
            <a:ext cx="83625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Clear patterns have emerged between alcohol consumption and increased risks of certain types of cancer: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Head and neck cancer, including oral cavity, pharynx, and larynx cancers.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Esophageal cancer, particularly esophageal squamous cell carcinoma. In addition, people who inherit a deficiency in an enzyme that metabolizes alcohol have been found to have substantially increased risks of esophageal squamous cell carcinoma if they consume alcohol.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587375" y="183225"/>
            <a:ext cx="32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Alcohol &amp; Cancer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387300" y="860325"/>
            <a:ext cx="7979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Liver cancer.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Breast cancer: Research has shown an important association between alcohol consumption and breast cancer—even one drink per day can increase a woman's risk for breast cancer by 5% to 15% compared to women who do not drink at all.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Colorectal cancer.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/>
        </p:nvSpPr>
        <p:spPr>
          <a:xfrm>
            <a:off x="412350" y="823650"/>
            <a:ext cx="8555100" cy="3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latin typeface="Calibri"/>
                <a:ea typeface="Calibri"/>
                <a:cs typeface="Calibri"/>
                <a:sym typeface="Calibri"/>
              </a:rPr>
              <a:t>Head and Neck Cancers:</a:t>
            </a:r>
            <a:endParaRPr sz="21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Moderate drinkers (&lt; 2 drinks/day for men, &lt; 1 drinks/day for women):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1.8x higher risk of oral cavity and pharynx cancers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1.4x higher risk of laryngeal cancers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Heavy drinkers ( 15+ drinks/week for men, 8+ drinks/week for women)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5.0x higher risk of oral cavity and pharynx cancers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2.6x higher risk of laryngeal cancers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Drinking and smoking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The combination raises the risks exponentially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263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412350" y="146550"/>
            <a:ext cx="764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Cancer risks with alcohol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412350" y="823650"/>
            <a:ext cx="76470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Liver Cancer:</a:t>
            </a:r>
            <a:endParaRPr sz="23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Heavy drinkers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2.0x higher risk of hepatocellular cancer and cholangiocarcinoma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Even higher with OUD due to alcohol plus hepatitis C and HIV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77900" y="195425"/>
            <a:ext cx="764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Cancer risks with alcohol (cont’d)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733050" y="4043950"/>
            <a:ext cx="703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https://www.cancer.gov/about-cancer/causes-prevention/risk/alcohol/alcohol-fact-sheet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416275" y="872525"/>
            <a:ext cx="87171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Consultant Medical Director: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	Turning Point Recovery Center, Albuquerque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	Vista Taos, Taos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 dirty="0" err="1">
                <a:latin typeface="Calibri"/>
                <a:ea typeface="Calibri"/>
                <a:cs typeface="Calibri"/>
                <a:sym typeface="Calibri"/>
              </a:rPr>
              <a:t>LifeHouse</a:t>
            </a: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, Carlsbad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Consultant Clinical Director: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	Southwest Laboratories, Albuquerque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Addiction Medicine Team Consultant: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	Opioid Remediation Collaborative of New Mexico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	(</a:t>
            </a:r>
            <a:r>
              <a:rPr lang="en" sz="2200" dirty="0" err="1">
                <a:latin typeface="Calibri"/>
                <a:ea typeface="Calibri"/>
                <a:cs typeface="Calibri"/>
                <a:sym typeface="Calibri"/>
              </a:rPr>
              <a:t>ORCNM.com</a:t>
            </a: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416275" y="195425"/>
            <a:ext cx="32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Disclosures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/>
        </p:nvSpPr>
        <p:spPr>
          <a:xfrm>
            <a:off x="516600" y="708550"/>
            <a:ext cx="8110800" cy="3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latin typeface="Calibri"/>
                <a:ea typeface="Calibri"/>
                <a:cs typeface="Calibri"/>
                <a:sym typeface="Calibri"/>
              </a:rPr>
              <a:t>Breast Cancer:</a:t>
            </a:r>
            <a:endParaRPr sz="21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Pooled data from 118 individual studies indicates that light drinkers have a slightly increased (1.04-fold higher) risk of breast cancer, compared with non drinkers.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The risk increase is greater in moderate drinkers (1.23-fold higher) and heavy drinkers (1.6-fold higher) 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An analysis of prospective data for 88,000 women participating in two US cohort studies concluded that for women who have never smoked, light to moderate drinking was associated with a 1.13-fold increased risk of alcohol-related cancers (mostly breast cancer)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6525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453925" y="155000"/>
            <a:ext cx="720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Cancer risks with alcohol (cont’d)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/>
        </p:nvSpPr>
        <p:spPr>
          <a:xfrm>
            <a:off x="490575" y="361350"/>
            <a:ext cx="720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Cancer risks with alcohol (cont’d)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575625" y="1123975"/>
            <a:ext cx="81108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Colorectal Cancer:</a:t>
            </a:r>
            <a:endParaRPr sz="23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Moderate to heavy alcohol consumption is associated with 1.2- to 1.5-fold increased risks of cancers of the colon and rectum compared with no alcohol consumption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146600" y="3946175"/>
            <a:ext cx="7037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https://www.cancer.gov/about-cancer/causes-prevention/risk/alcohol/alcohol-fact-sheet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211100" y="677100"/>
            <a:ext cx="8499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Based on increasing amounts of evidence, probably………………..not!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Susceptibility to the toxic effects of alcohol is highly variable, based on: 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gender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age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■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family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■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racial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Social/cultural norms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Mixing alcohol with opiates in any quantity is a recipe for disaster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AUD + OUD </a:t>
            </a:r>
            <a:r>
              <a:rPr lang="en" sz="2100" u="sng">
                <a:latin typeface="Calibri"/>
                <a:ea typeface="Calibri"/>
                <a:cs typeface="Calibri"/>
                <a:sym typeface="Calibri"/>
              </a:rPr>
              <a:t>is a disaster</a:t>
            </a:r>
            <a:endParaRPr sz="21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471725" y="0"/>
            <a:ext cx="775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Is any alcohol intake safe?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5"/>
          <p:cNvSpPr txBox="1"/>
          <p:nvPr/>
        </p:nvSpPr>
        <p:spPr>
          <a:xfrm>
            <a:off x="644550" y="860325"/>
            <a:ext cx="78549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ttps://www.niaaa.nih.gov/alcohols-effects-health/alcohols-effects-body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https://www.cancer.gov/about-cancer/causes-prevention/risk/alcohol/alcohol-fact-sheet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https://www.niaaa.nih.gov/publications/alcohol-metabolism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https://www.nature.com/articles/s41598-022-06010-3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https://www.nature.com/articles/ s41598-021-81777-5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https://pmc.ncbi.nlm.nih.gov/articles/PMC8835521/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Witkiewitz K, Vowles KE. Alcohol and Opioid Use, Co-Use, and Chronic Pain in the Context of the Opioid Epidemic: A Critical Review. Alcohol Clin Exp Res. 2018 Mar;42(3):478-488. doi: 10.1111/acer.13594. Epub 2018 Feb 6. PMID: 29314075; PMCID: PMC5832605.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758425" y="183225"/>
            <a:ext cx="32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523800" y="295200"/>
            <a:ext cx="727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libri"/>
                <a:ea typeface="Calibri"/>
                <a:cs typeface="Calibri"/>
                <a:sym typeface="Calibri"/>
              </a:rPr>
              <a:t>What is the interaction of Opiate Use Disorder with Alcohol Use Disorder?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1280475"/>
            <a:ext cx="83085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Few studies have examined co-use of alcohol and opioids, but available data suggest that co-use is common and likely contributes to opioid overdose-related morbidity and mortality.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Co-use of opioids and alcohol is related to worse outcomes in treatment for either substance.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Among 3.1 million patients surveyed with OUD and related conditions: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AUD is diagnosed 8.4 times more frequently than in patients without OUD.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Binge drinking is 5.0 times more common in patients with OUD.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50700" y="183225"/>
            <a:ext cx="7048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What is the interaction of Opiate Use Disorder with Alcohol Use Disorder?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08075" y="1229925"/>
            <a:ext cx="8061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According to the report on alcohol and drug use from the Michigan Department of Health and Human Services, among youths in 2011: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28.0% of binge drinkers reported using painkillers (including oxycontin, codeine, and Percocet).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only 7.0% of nondrinkers and 15.6% of non-binge drinkers took opioids.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57000" y="3853063"/>
            <a:ext cx="843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Witkiewitz K, Vowles KE. Alcohol and Opioid Use, Co-Use, and Chronic Pain in the Context of the Opioid Epidemic: A Critical Review. Alcohol Clin Exp Res. 2018 Mar;42(3):478-488. doi: 10.1111/acer.13594. Epub 2018 Feb 6. PMID: 29314075; PMCID: PMC5832605.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9200" y="395150"/>
            <a:ext cx="6085625" cy="38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62925" y="1410350"/>
            <a:ext cx="3090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Medical Effects of Alcohol on Overall Health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3550" y="62325"/>
            <a:ext cx="3384597" cy="42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323550" y="4087375"/>
            <a:ext cx="387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https://www.niaaa.nih.gov/alcohols-effects-health/alcohols-effects-body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1210925" y="647475"/>
            <a:ext cx="649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libri"/>
                <a:ea typeface="Calibri"/>
                <a:cs typeface="Calibri"/>
                <a:sym typeface="Calibri"/>
              </a:rPr>
              <a:t>The Metabolism of Alcohol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872" y="1775188"/>
            <a:ext cx="8206255" cy="159313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876475" y="4001850"/>
            <a:ext cx="320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https://www.niaaa.nih.gov/publications/alcohol-metabolism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273993" y="141450"/>
            <a:ext cx="691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/>
                <a:ea typeface="Calibri"/>
                <a:cs typeface="Calibri"/>
                <a:sym typeface="Calibri"/>
              </a:rPr>
              <a:t>Effects on the Pancreas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98150" y="724650"/>
            <a:ext cx="8747700" cy="3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Alcohol causes the pancreas to produce toxic substances that can eventually lead to pancreatitis, a dangerous inflammation in the pancreas that causes its swelling and pain (which may spread) and impairs its ability to make enzymes and hormones for proper digestion.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Acute and Chronic pancreatitis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Painful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Can produce septic abdominal abscesses and pseudocysts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Not correlated to amount or chronicity of alcohol ingested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Types I and Type II diabetes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Type II – Metabolic Syndrome, may require insulin if oral medications fail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Type I – destruction of insulin-producing cells, lifetime dependency on insulin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Medical Effects of Alcohol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345188" y="134350"/>
            <a:ext cx="838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Effects of Alcohol Use Disorder on Metabolic Syndrome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993600" y="749950"/>
            <a:ext cx="4862700" cy="31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2919925" y="3933975"/>
            <a:ext cx="289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https://www.nature.com/articles/s41598-022-06010-3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Macintosh PowerPoint</Application>
  <PresentationFormat>On-screen Show (16:9)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Merriweather</vt:lpstr>
      <vt:lpstr>Roboto</vt:lpstr>
      <vt:lpstr>Arial</vt:lpstr>
      <vt:lpstr>Calibri</vt:lpstr>
      <vt:lpstr>Paradigm</vt:lpstr>
      <vt:lpstr>Opioid Remediation Collaborative (ORC)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Remediation Collaborative (ORC)</dc:title>
  <cp:lastModifiedBy>Patricia Brammer</cp:lastModifiedBy>
  <cp:revision>1</cp:revision>
  <dcterms:modified xsi:type="dcterms:W3CDTF">2025-03-18T22:51:15Z</dcterms:modified>
</cp:coreProperties>
</file>