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Merriweather" pitchFamily="2" charset="77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>
      <p:cViewPr varScale="1">
        <p:scale>
          <a:sx n="161" d="100"/>
          <a:sy n="161" d="100"/>
        </p:scale>
        <p:origin x="7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a9c358a4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2a9c358a4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2a9c358a4e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2a9c358a4e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2a9c358a4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2a9c358a4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2a9c358a4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2a9c358a4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2a9c358a4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2a9c358a4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a9c358a4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2a9c358a4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2a9c358a4e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2a9c358a4e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a9c358a4e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2a9c358a4e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a9c358a4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2a9c358a4e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2a9c358a4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2a9c358a4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8c0755ad4_3_1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8c0755ad4_3_1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2a9c358a4e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2a9c358a4e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a9c358a4e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2a9c358a4e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2a9c358a4e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2a9c358a4e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2a9c358a4e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2a9c358a4e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2a9c358a4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2a9c358a4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2a9c358a4e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2a9c358a4e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2a9c358a4e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2a9c358a4e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2a9c358a4e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2a9c358a4e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28c0755ad4_3_1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28c0755ad4_3_1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a9c358a4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a9c358a4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a9c358a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2a9c358a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2a9c358a4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2a9c358a4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a9c358a4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a9c358a4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a9c358a4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2a9c358a4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a9c358a4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2a9c358a4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a9c358a4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a9c358a4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High impact pain severely interferes with daily function.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nytime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F4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531175" y="302250"/>
            <a:ext cx="77640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Opioid Remediation Collaborative (ORC)</a:t>
            </a:r>
            <a:endParaRPr sz="3500" dirty="0">
              <a:solidFill>
                <a:schemeClr val="lt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2480150" y="3449700"/>
            <a:ext cx="6817200" cy="15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EA7625"/>
                </a:solidFill>
                <a:latin typeface="Calibri"/>
                <a:ea typeface="Calibri"/>
                <a:cs typeface="Calibri"/>
                <a:sym typeface="Calibri"/>
              </a:rPr>
              <a:t>Opioid Use Disorders</a:t>
            </a:r>
            <a:endParaRPr sz="4000">
              <a:solidFill>
                <a:srgbClr val="EA76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EA7625"/>
                </a:solidFill>
                <a:latin typeface="Calibri"/>
                <a:ea typeface="Calibri"/>
                <a:cs typeface="Calibri"/>
                <a:sym typeface="Calibri"/>
              </a:rPr>
              <a:t>History and Epidemiology</a:t>
            </a:r>
            <a:endParaRPr sz="4000">
              <a:solidFill>
                <a:srgbClr val="EA76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900" y="1357225"/>
            <a:ext cx="4050350" cy="15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4572000" y="938250"/>
            <a:ext cx="2523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New Mexico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631950" y="219950"/>
            <a:ext cx="8222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Promotion of the use of Opioid Analgesia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733025" y="4057450"/>
            <a:ext cx="7660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Jones, M et al, “A Brief History of the Opioid Epidemic and Strategies for Pain Medicine,” Pain Ther (218) 7:13-21.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631950" y="807400"/>
            <a:ext cx="78801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3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Multiple publications describing poorly treated pain and small sample sized studies showing the use of opioids for nonmalignant pain did not lead to abuse.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35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WHO addressed under-treatment of pain in 1986 publication.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35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American Pain Society launched ”Pain as the 5</a:t>
            </a:r>
            <a:r>
              <a:rPr lang="en" sz="23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Vital Sign.”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352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Joint Commission published standards for pain management with need to quantify pain during encounters.</a:t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631950" y="330400"/>
            <a:ext cx="78801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98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Federation of State Medical Boards and DEA promised less regulatory scrutiny.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98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Hospital systems establishing strict pain management protocols by JCAHO standards.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987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Pharmaceutical industry heavily pushed opioid use and downplaying the abuse potential of their long-acting opioid preparations.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4388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733025" y="268800"/>
            <a:ext cx="8222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Promotion of the use of Opioid Analgesia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733025" y="4057450"/>
            <a:ext cx="7660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Jones, M et al, “A Brief History of the Opioid Epidemic and Strategies for Pain Medicine,” Pain Ther (218) 7:13-21.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/>
        </p:nvSpPr>
        <p:spPr>
          <a:xfrm>
            <a:off x="647500" y="109975"/>
            <a:ext cx="70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Current Opioid Crisis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647500" y="787075"/>
            <a:ext cx="7831200" cy="3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495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Use of opioids increased substantially over the past 25 years despite limited evidence for efficacy in chronic non-cancer pain</a:t>
            </a:r>
            <a:r>
              <a:rPr lang="en" sz="2100" baseline="30000">
                <a:latin typeface="Calibri"/>
                <a:ea typeface="Calibri"/>
                <a:cs typeface="Calibri"/>
                <a:sym typeface="Calibri"/>
              </a:rPr>
              <a:t> 3,4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95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Rise in opioids utilization corresponds to rise in opioid abuse and dependence – rates of opioid misuse (includes abuse and dependence as well as recreational use) estimated between 18 to 41% </a:t>
            </a:r>
            <a:r>
              <a:rPr lang="en" sz="2100" baseline="300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 and aberrant medication behavior as high as 50%</a:t>
            </a:r>
            <a:r>
              <a:rPr lang="en" sz="2100" baseline="30000">
                <a:latin typeface="Calibri"/>
                <a:ea typeface="Calibri"/>
                <a:cs typeface="Calibri"/>
                <a:sym typeface="Calibri"/>
              </a:rPr>
              <a:t> 6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95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Prescriptions for opioids: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              1991 – 76 million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              2011 – 219 million</a:t>
            </a:r>
            <a:r>
              <a:rPr lang="en" sz="2100" baseline="30000">
                <a:latin typeface="Calibri"/>
                <a:ea typeface="Calibri"/>
                <a:cs typeface="Calibri"/>
                <a:sym typeface="Calibri"/>
              </a:rPr>
              <a:t>7</a:t>
            </a:r>
            <a:endParaRPr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107176" y="3776573"/>
            <a:ext cx="87597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CDC MMWR Nov 4, 2011 60(43) 1487-1492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000" dirty="0" err="1">
                <a:latin typeface="Calibri"/>
                <a:ea typeface="Calibri"/>
                <a:cs typeface="Calibri"/>
                <a:sym typeface="Calibri"/>
              </a:rPr>
              <a:t>Paulozzi</a:t>
            </a: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, L.J., </a:t>
            </a:r>
            <a:r>
              <a:rPr lang="en" sz="1000" dirty="0" err="1">
                <a:latin typeface="Calibri"/>
                <a:ea typeface="Calibri"/>
                <a:cs typeface="Calibri"/>
                <a:sym typeface="Calibri"/>
              </a:rPr>
              <a:t>Budnitz</a:t>
            </a: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, D.S., Xi, Y, 2006. Increasing deaths from opioid analgesics in the United States. </a:t>
            </a:r>
            <a:r>
              <a:rPr lang="en" sz="1000" dirty="0" err="1">
                <a:latin typeface="Calibri"/>
                <a:ea typeface="Calibri"/>
                <a:cs typeface="Calibri"/>
                <a:sym typeface="Calibri"/>
              </a:rPr>
              <a:t>Pharmacoedidemiology</a:t>
            </a: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 and Drug Safety 15, 613-7. </a:t>
            </a:r>
            <a:endParaRPr sz="1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000" dirty="0" err="1">
                <a:latin typeface="Calibri"/>
                <a:ea typeface="Calibri"/>
                <a:cs typeface="Calibri"/>
                <a:sym typeface="Calibri"/>
              </a:rPr>
              <a:t>Califf</a:t>
            </a: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 RM, Woodcock J, </a:t>
            </a:r>
            <a:r>
              <a:rPr lang="en" sz="1000" dirty="0" err="1">
                <a:latin typeface="Calibri"/>
                <a:ea typeface="Calibri"/>
                <a:cs typeface="Calibri"/>
                <a:sym typeface="Calibri"/>
              </a:rPr>
              <a:t>Ostroff</a:t>
            </a:r>
            <a:r>
              <a:rPr lang="en" sz="1000" dirty="0">
                <a:latin typeface="Calibri"/>
                <a:ea typeface="Calibri"/>
                <a:cs typeface="Calibri"/>
                <a:sym typeface="Calibri"/>
              </a:rPr>
              <a:t> S, 2016. A Proactive Response to Prescription Opioid Abuse. DOI:10. 1056/NEJMar1601307.</a:t>
            </a:r>
            <a:endParaRPr sz="1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-51712" y="-66763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647500" y="171050"/>
            <a:ext cx="8075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Start of the First Wave of Overdose Deaths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515524" y="1121497"/>
            <a:ext cx="7037100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•"/>
            </a:pPr>
            <a:r>
              <a:rPr lang="en" sz="2700" dirty="0">
                <a:latin typeface="Calibri"/>
                <a:ea typeface="Calibri"/>
                <a:cs typeface="Calibri"/>
                <a:sym typeface="Calibri"/>
              </a:rPr>
              <a:t>Between 1999 and 2002, the number of opioid analgesic poisonings on death certificates rose 91.2%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61950" algn="l" rtl="0">
              <a:lnSpc>
                <a:spcPct val="120000"/>
              </a:lnSpc>
              <a:spcAft>
                <a:spcPts val="0"/>
              </a:spcAft>
              <a:buSzPts val="2700"/>
              <a:buFont typeface="Calibri"/>
              <a:buChar char="•"/>
            </a:pPr>
            <a:r>
              <a:rPr lang="en" sz="2700" dirty="0">
                <a:latin typeface="Calibri"/>
                <a:ea typeface="Calibri"/>
                <a:cs typeface="Calibri"/>
                <a:sym typeface="Calibri"/>
              </a:rPr>
              <a:t>In 2014 – 19,000 overdose deaths in the United States related to prescription opioids.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/>
          <p:nvPr/>
        </p:nvSpPr>
        <p:spPr>
          <a:xfrm>
            <a:off x="589175" y="183275"/>
            <a:ext cx="8283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Recognition of opioid overdose - Interventions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430350" y="945900"/>
            <a:ext cx="84420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CDC recognized crisis – 2007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DEA shutters a number of pain clinics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States developed PMP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Health plans instituted new rules for opioids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Medical boards increased investigations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CDC issued further guidelines in 2016 which were interpreted often as mandates.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dirty="0">
                <a:latin typeface="Calibri"/>
                <a:ea typeface="Calibri"/>
                <a:cs typeface="Calibri"/>
                <a:sym typeface="Calibri"/>
              </a:rPr>
              <a:t>Decreased initiation of opioids and often patients who were receiving long term chronic opioid therapy were abruptly discontinued.</a:t>
            </a:r>
            <a:endParaRPr sz="19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786800" y="4080050"/>
            <a:ext cx="73914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 Coffin, AM Barreveld. N Engl J Med 2022;386:611-613</a:t>
            </a: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5913200" cy="37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 txBox="1"/>
          <p:nvPr/>
        </p:nvSpPr>
        <p:spPr>
          <a:xfrm>
            <a:off x="647500" y="945900"/>
            <a:ext cx="703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2773325" y="0"/>
            <a:ext cx="372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Rates of Prescribing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7" descr="A graph of a sloped slope&#10;&#10;Description automatically generated with medium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881425" y="761450"/>
            <a:ext cx="5510100" cy="30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 txBox="1"/>
          <p:nvPr/>
        </p:nvSpPr>
        <p:spPr>
          <a:xfrm flipH="1">
            <a:off x="79600" y="3926775"/>
            <a:ext cx="872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Bohnert</a:t>
            </a:r>
            <a:r>
              <a:rPr lang="en" sz="1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Aet al; Opioid prescribing in ;the US before and after the CDC’s 2016 opioid guidelines for prescribing opioids for chronic pain.  Ann of Internal Medicine 2018; 169:367-75. PMD: 30167651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8"/>
          <p:cNvSpPr txBox="1"/>
          <p:nvPr/>
        </p:nvSpPr>
        <p:spPr>
          <a:xfrm>
            <a:off x="385775" y="183275"/>
            <a:ext cx="81489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Risks Conferred </a:t>
            </a:r>
            <a:endParaRPr sz="2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by Tapering or </a:t>
            </a:r>
            <a:endParaRPr sz="2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Discontinuing </a:t>
            </a:r>
            <a:endParaRPr sz="2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Long-Term </a:t>
            </a:r>
            <a:endParaRPr sz="2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Opioid Therapy</a:t>
            </a:r>
            <a:endParaRPr sz="2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4875" y="259600"/>
            <a:ext cx="5894700" cy="367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 txBox="1"/>
          <p:nvPr/>
        </p:nvSpPr>
        <p:spPr>
          <a:xfrm>
            <a:off x="2949894" y="3933966"/>
            <a:ext cx="61941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 Coffin, AM Barreveld. N Engl J Med 2022;386:611-613</a:t>
            </a:r>
            <a:r>
              <a:rPr lang="en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 txBox="1"/>
          <p:nvPr/>
        </p:nvSpPr>
        <p:spPr>
          <a:xfrm>
            <a:off x="91800" y="586450"/>
            <a:ext cx="32376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Rise of Overdose </a:t>
            </a:r>
            <a:endParaRPr sz="31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Deaths</a:t>
            </a:r>
            <a:endParaRPr sz="31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164300" y="231375"/>
            <a:ext cx="5457300" cy="38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219" name="Google Shape;219;p30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 txBox="1"/>
          <p:nvPr/>
        </p:nvSpPr>
        <p:spPr>
          <a:xfrm>
            <a:off x="647500" y="268800"/>
            <a:ext cx="70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4th Wave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647500" y="945900"/>
            <a:ext cx="7892400" cy="3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”Legacy Patients” who have been prescribed COT – can’t get providers to continue medications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We are now dealing with synthetic opioids that are 100-1000 x the potency of morphine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High potency synthetic opioids are now evolving, less detectable and mixed with other substances which are increasing the OD potential – i.e., methamphetamine, xylazine, benzodiazepines</a:t>
            </a:r>
            <a:endParaRPr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227" name="Google Shape;227;p31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 txBox="1"/>
          <p:nvPr/>
        </p:nvSpPr>
        <p:spPr>
          <a:xfrm>
            <a:off x="647500" y="945900"/>
            <a:ext cx="703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433675" y="171075"/>
            <a:ext cx="8210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height of the overdose deaths – 2021-2023</a:t>
            </a:r>
            <a:endParaRPr sz="2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6425" y="799300"/>
            <a:ext cx="4505400" cy="337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 txBox="1"/>
          <p:nvPr/>
        </p:nvSpPr>
        <p:spPr>
          <a:xfrm>
            <a:off x="5375625" y="1659225"/>
            <a:ext cx="3408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There were 111,355 overdose deaths in the 12-month period ending April 2023, compared with 110,394 deaths in the 12-month period ending March 2022.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647500" y="1197300"/>
            <a:ext cx="703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I I have no conflicts of interest to disclose.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47500" y="574225"/>
            <a:ext cx="70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Disclosures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237" name="Google Shape;237;p32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2"/>
          <p:cNvSpPr txBox="1"/>
          <p:nvPr/>
        </p:nvSpPr>
        <p:spPr>
          <a:xfrm>
            <a:off x="3415000" y="3801750"/>
            <a:ext cx="551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Ahmad FB, Cisewski JA. Quarterly provisional estimates for selected indicators of mortality, 2022-Quarter 1, 2023. National Center for Health Statistics. National </a:t>
            </a: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Vit</a:t>
            </a: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 St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2"/>
          <p:cNvSpPr txBox="1"/>
          <p:nvPr/>
        </p:nvSpPr>
        <p:spPr>
          <a:xfrm>
            <a:off x="586400" y="830775"/>
            <a:ext cx="23091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New Mexico Ranking as of 2022 – 5th highest 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2" descr="A map of the united states of america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415000" y="268800"/>
            <a:ext cx="5097300" cy="33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246" name="Google Shape;246;p33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3"/>
          <p:cNvSpPr txBox="1"/>
          <p:nvPr/>
        </p:nvSpPr>
        <p:spPr>
          <a:xfrm>
            <a:off x="1514950" y="4020038"/>
            <a:ext cx="744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Ahmad FB, Cisewski JA, Rossen LM, Sutton P. Provisional drug overdose death counts. National Center for Health Statistics. 2024</a:t>
            </a:r>
            <a:endParaRPr sz="2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3"/>
          <p:cNvSpPr txBox="1"/>
          <p:nvPr/>
        </p:nvSpPr>
        <p:spPr>
          <a:xfrm>
            <a:off x="1307250" y="109975"/>
            <a:ext cx="70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Recent Good News Over the Past Year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33" descr="A graph of a line&#10;&#10;Description automatically generated with medium confidence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14950" y="745800"/>
            <a:ext cx="6243300" cy="31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255" name="Google Shape;255;p34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4"/>
          <p:cNvSpPr txBox="1"/>
          <p:nvPr/>
        </p:nvSpPr>
        <p:spPr>
          <a:xfrm>
            <a:off x="1658100" y="97775"/>
            <a:ext cx="5827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Good News for New Mexico Too!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4"/>
          <p:cNvSpPr txBox="1"/>
          <p:nvPr/>
        </p:nvSpPr>
        <p:spPr>
          <a:xfrm>
            <a:off x="872700" y="3981875"/>
            <a:ext cx="8271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Ahmad FB, Cisewski JA, Rossen LM, Sutton P. Provisional drug overdose death counts. National Center for Health Statistics. 2024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658876" y="774880"/>
            <a:ext cx="5759700" cy="32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96891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5"/>
          <p:cNvSpPr txBox="1"/>
          <p:nvPr/>
        </p:nvSpPr>
        <p:spPr>
          <a:xfrm>
            <a:off x="647500" y="160088"/>
            <a:ext cx="8161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New Mexico Health Department Announces Decline in Overdose Deaths – Jan 7, 2025</a:t>
            </a:r>
            <a:endParaRPr sz="3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5"/>
          <p:cNvSpPr txBox="1"/>
          <p:nvPr/>
        </p:nvSpPr>
        <p:spPr>
          <a:xfrm>
            <a:off x="525300" y="1276875"/>
            <a:ext cx="40467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Overdose rates declined 8 % since 2021.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Peak deaths at 1,029 in 2021 and fell to 948 in 2023.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Fentanyl involved in 65% of deaths.  Methamphetamine in 51%.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84% among 25-64 years. 26% in 35-44 age group.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4803118" y="1159937"/>
            <a:ext cx="2993400" cy="23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Counties with high OD rates &gt; 20 deaths: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           Bernalillo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           Santa Fe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           Rio Arriba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           San Miguel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273" name="Google Shape;273;p36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6"/>
          <p:cNvSpPr txBox="1"/>
          <p:nvPr/>
        </p:nvSpPr>
        <p:spPr>
          <a:xfrm>
            <a:off x="0" y="259034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causing the decline in deaths?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6"/>
          <p:cNvSpPr txBox="1"/>
          <p:nvPr/>
        </p:nvSpPr>
        <p:spPr>
          <a:xfrm>
            <a:off x="352735" y="809242"/>
            <a:ext cx="3585600" cy="32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0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No definitive answers at this time.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0288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Overdose death rates, despite decline are still higher than MVA deaths.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0288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While addiction experts are ecstatic about the decline in deaths, the reasons are still unclear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6"/>
          <p:cNvSpPr txBox="1"/>
          <p:nvPr/>
        </p:nvSpPr>
        <p:spPr>
          <a:xfrm>
            <a:off x="4034663" y="642367"/>
            <a:ext cx="4923600" cy="3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028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Expert’s speculation: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Availability/accessibility of Naloxone for reversal.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More access and less restrictions on treatment.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Blip vs sustained downward trend.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Changes in drug supply – additives that change portion of fentanyl.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More effective interdiction of fentanyl at the border.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Tolerance by fentanyl users has increased.</a:t>
            </a:r>
            <a:endParaRPr sz="20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6"/>
          <p:cNvSpPr txBox="1"/>
          <p:nvPr/>
        </p:nvSpPr>
        <p:spPr>
          <a:xfrm>
            <a:off x="311700" y="3894150"/>
            <a:ext cx="4080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https://www.nytimes.com</a:t>
            </a: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/2024/09/21/us/politics/drug-overdose-deaths-decrease/html.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283" name="Google Shape;283;p37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/>
        </p:nvSpPr>
        <p:spPr>
          <a:xfrm>
            <a:off x="635275" y="122175"/>
            <a:ext cx="70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There are still challenges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7"/>
          <p:cNvSpPr txBox="1"/>
          <p:nvPr/>
        </p:nvSpPr>
        <p:spPr>
          <a:xfrm>
            <a:off x="789326" y="4063350"/>
            <a:ext cx="7761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Dowell, D et al, “Treatment for OUD: Population Estimates – US 2022” MMWR, Vol 73/No 25, 07/27/24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37" descr="A flowchart of a patien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89325" y="799275"/>
            <a:ext cx="6729000" cy="33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/>
        </p:nvSpPr>
        <p:spPr>
          <a:xfrm>
            <a:off x="311700" y="745563"/>
            <a:ext cx="8588400" cy="31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305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Lower % of Black and Hispanic adults receive OUD treatment compared to White adults.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3050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Lower % of women and younger and older OUD patients received medications.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3050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43% adults meeting OUD treatment criteria didn’t believe they needed treatment.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3050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Bias among clinicians equating MOUD with illegal substance use.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3050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Methadone unavailable in many areas – particularly rural communities.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8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293" name="Google Shape;293;p38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33263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8"/>
          <p:cNvSpPr txBox="1"/>
          <p:nvPr/>
        </p:nvSpPr>
        <p:spPr>
          <a:xfrm>
            <a:off x="537575" y="68475"/>
            <a:ext cx="70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There are still challenges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8"/>
          <p:cNvSpPr txBox="1"/>
          <p:nvPr/>
        </p:nvSpPr>
        <p:spPr>
          <a:xfrm>
            <a:off x="177188" y="3970950"/>
            <a:ext cx="8723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Dowell, D et al, “Treatment for OUD: Population Estimates – US 2022” MMWR, Vol 73/No 25, 07/27/24</a:t>
            </a:r>
            <a:endParaRPr sz="1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301" name="Google Shape;301;p39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9"/>
          <p:cNvSpPr txBox="1"/>
          <p:nvPr/>
        </p:nvSpPr>
        <p:spPr>
          <a:xfrm>
            <a:off x="427600" y="232125"/>
            <a:ext cx="70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There are still challenges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9"/>
          <p:cNvSpPr txBox="1"/>
          <p:nvPr/>
        </p:nvSpPr>
        <p:spPr>
          <a:xfrm>
            <a:off x="244538" y="416888"/>
            <a:ext cx="8588400" cy="3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4320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Many residential and outpatient programs do not accept patients on MOUD.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4320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PCP despite lifting waiver requirements uncomfortable using buprenorphine.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4320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Many payors have prior authorization restrictions on many buprenorphine formulations.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4320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Large portions of pharmacies do not stock buprenorphine.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9"/>
          <p:cNvSpPr txBox="1"/>
          <p:nvPr/>
        </p:nvSpPr>
        <p:spPr>
          <a:xfrm>
            <a:off x="177188" y="3970950"/>
            <a:ext cx="8723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Dowell, D et al, “Treatment for OUD: Population Estimates – US 2022” MMWR, Vol 73/No 25, 07/27/24</a:t>
            </a:r>
            <a:endParaRPr sz="1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0"/>
          <p:cNvSpPr txBox="1">
            <a:spLocks noGrp="1"/>
          </p:cNvSpPr>
          <p:nvPr>
            <p:ph type="body" idx="1"/>
          </p:nvPr>
        </p:nvSpPr>
        <p:spPr>
          <a:xfrm>
            <a:off x="226200" y="4545825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40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0"/>
          <p:cNvSpPr/>
          <p:nvPr/>
        </p:nvSpPr>
        <p:spPr>
          <a:xfrm>
            <a:off x="0" y="0"/>
            <a:ext cx="9144000" cy="769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40"/>
          <p:cNvSpPr txBox="1"/>
          <p:nvPr/>
        </p:nvSpPr>
        <p:spPr>
          <a:xfrm>
            <a:off x="311700" y="107850"/>
            <a:ext cx="7037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Footnote References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0"/>
          <p:cNvSpPr txBox="1"/>
          <p:nvPr/>
        </p:nvSpPr>
        <p:spPr>
          <a:xfrm>
            <a:off x="500900" y="866138"/>
            <a:ext cx="7037100" cy="3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AutoNum type="arabicPeriod"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Institute of Medicine(IOM), Relieving Pain in America: A Blueprint for Transforming Prevention, Care, Education and Research. The National Academies Press 2011 Washington DC.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AutoNum type="arabicPeriod"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Zelaya, CE, Dahlmer JM et al, Chronic Pain and high-impact chronic pain among US adults, 2019.  NCHS Data Brief 2020l 390:1-8. PMID 33151145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AutoNum type="arabicPeriod"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IMS’s Source Prescription Audit (SPA) &amp; Vector One®: National (VONA)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AutoNum type="arabicPeriod"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Chabal, C., M. K. Erjavec, et al. (1997). "Prescription opiate abuse in chronic pain patients: clinical criteria, incidence, and predictors." Clin J Pain 13(2): 150-155.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AutoNum type="arabicPeriod"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Caudill-Slosberg MA, Schwartz LM, Woloshin S. Office visits and analgesic prescriptions for musculoskeletal pain in US: 1980 vs. 2000. Pain 2004;109:514-9.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AutoNum type="arabicPeriod"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The SUD-QUERI Executive Committee, "Improving Access to Opioid Agonist Therapy,", QUERI Update, VA Office of Research and Development and HSR&amp;D Quality Enhancement Research Initiative, June 2012.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2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Calibri"/>
              <a:buAutoNum type="arabicPeriod"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 Bohnert M, Valenstein M, Bair M, Ganoczy D, McCarthy J, Ilgen M, Blow F. Association between opioid prescribing patterns and opioid overdose-related deaths. JAMA 2011;305(13):1315-1321.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940700" y="458350"/>
            <a:ext cx="7037100" cy="37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600" dirty="0">
                <a:latin typeface="Calibri"/>
                <a:ea typeface="Calibri"/>
                <a:cs typeface="Calibri"/>
                <a:sym typeface="Calibri"/>
              </a:rPr>
              <a:t>To provide a summary of past opioid problems and its correlates to the current crisis.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600" dirty="0">
                <a:latin typeface="Calibri"/>
                <a:ea typeface="Calibri"/>
                <a:cs typeface="Calibri"/>
                <a:sym typeface="Calibri"/>
              </a:rPr>
              <a:t>To describe the factors influencing the subsequent waves of opioid overdose deaths.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600" dirty="0">
                <a:latin typeface="Calibri"/>
                <a:ea typeface="Calibri"/>
                <a:cs typeface="Calibri"/>
                <a:sym typeface="Calibri"/>
              </a:rPr>
              <a:t>To provide updates in recent overdose trends.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600" dirty="0">
                <a:latin typeface="Calibri"/>
                <a:ea typeface="Calibri"/>
                <a:cs typeface="Calibri"/>
                <a:sym typeface="Calibri"/>
              </a:rPr>
              <a:t>Describe some of the challenges of the current opioid crisis.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1053450" y="276000"/>
            <a:ext cx="70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8764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531500" y="195475"/>
            <a:ext cx="4691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First Opioid Epidemic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250100" y="3854863"/>
            <a:ext cx="5254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Schmitt, K, “A Brief History of Opioids in the US,” Hopkins Bloomberg Public Health Magazine, Nov 8, 2023, access magazine. Publichealth.jhu.edu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6" descr="A close-up of a book cover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941883" y="712275"/>
            <a:ext cx="2695800" cy="30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15400" y="470050"/>
            <a:ext cx="5190270" cy="296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34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From 4000 BC, opium from poppy plants was used medically and recreationally. 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34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1803 Morphine was first isolated from opium in Germany.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34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With development of hypodermic needle – morphine use intensified as it was used on soldiers in the Civil War.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464250" y="122200"/>
            <a:ext cx="4520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First Opioid Epidemic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403150" y="639125"/>
            <a:ext cx="45204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With the rise in morphine addiction following the Civil War (&gt; 400K soldiers), Bayer pharmaceuticals synthesized heroin in 1874 attempting to create a less addictive opioid and marketed as a cough medicine.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Heroin became a bigger problem than MS.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7" descr="A collage of a newspaper with a person giving a child a medic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725" y="2769187"/>
            <a:ext cx="3400550" cy="155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253450" y="799300"/>
            <a:ext cx="3217200" cy="22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4672224" y="3606275"/>
            <a:ext cx="4234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0" u="none" strike="noStrike">
                <a:solidFill>
                  <a:srgbClr val="181817"/>
                </a:solidFill>
                <a:latin typeface="Calibri"/>
                <a:ea typeface="Calibri"/>
                <a:cs typeface="Calibri"/>
                <a:sym typeface="Calibri"/>
              </a:rPr>
              <a:t>Bryson EO, Boxhorn CE. A Brief History of Opioid Misuse and Addiction. In: </a:t>
            </a:r>
            <a:r>
              <a:rPr lang="en" sz="1100" i="1" u="none" strike="noStrike">
                <a:solidFill>
                  <a:srgbClr val="181817"/>
                </a:solidFill>
                <a:latin typeface="Calibri"/>
                <a:ea typeface="Calibri"/>
                <a:cs typeface="Calibri"/>
                <a:sym typeface="Calibri"/>
              </a:rPr>
              <a:t>The Opioid Epidemic: Origins, Current State and Potential Solutions</a:t>
            </a:r>
            <a:r>
              <a:rPr lang="en" sz="1100" i="0" u="none" strike="noStrike">
                <a:solidFill>
                  <a:srgbClr val="181817"/>
                </a:solidFill>
                <a:latin typeface="Calibri"/>
                <a:ea typeface="Calibri"/>
                <a:cs typeface="Calibri"/>
                <a:sym typeface="Calibri"/>
              </a:rPr>
              <a:t>. Cambridge University Press; 2023:3-11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9645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647500" y="268800"/>
            <a:ext cx="70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American War on Drugs Begins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647500" y="945900"/>
            <a:ext cx="4801500" cy="281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By 1908 many Americans began to be affected by drug problems.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Roosevelt established a commission proposing a gradual abolition of the trade of heroin and control opioid use. 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The Harrison Act (1914): imposed taxes and restricted sale of opium and coca leaves.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Anti-Heroin Act 1924: illegal to make, import or sell heroin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419350" y="3831225"/>
            <a:ext cx="608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0" u="none" strike="noStrike">
                <a:solidFill>
                  <a:srgbClr val="181817"/>
                </a:solidFill>
                <a:latin typeface="Calibri"/>
                <a:ea typeface="Calibri"/>
                <a:cs typeface="Calibri"/>
                <a:sym typeface="Calibri"/>
              </a:rPr>
              <a:t>Bryson EO, Boxhorn CE. A Brief History of Opioid Misuse and Addiction. In: </a:t>
            </a:r>
            <a:r>
              <a:rPr lang="en" sz="1100" i="1" u="none" strike="noStrike">
                <a:solidFill>
                  <a:srgbClr val="181817"/>
                </a:solidFill>
                <a:latin typeface="Calibri"/>
                <a:ea typeface="Calibri"/>
                <a:cs typeface="Calibri"/>
                <a:sym typeface="Calibri"/>
              </a:rPr>
              <a:t>The Opioid Epidemic: Origins, Current State and Potential Solutions</a:t>
            </a:r>
            <a:r>
              <a:rPr lang="en" sz="1100" i="0" u="none" strike="noStrike">
                <a:solidFill>
                  <a:srgbClr val="181817"/>
                </a:solidFill>
                <a:latin typeface="Calibri"/>
                <a:ea typeface="Calibri"/>
                <a:cs typeface="Calibri"/>
                <a:sym typeface="Calibri"/>
              </a:rPr>
              <a:t>. Cambridge University Press; 2023:3-11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8" descr="A group of people sitting on a bench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603275" y="1022149"/>
            <a:ext cx="3062700" cy="25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647500" y="738200"/>
            <a:ext cx="4483800" cy="30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While the Harrison Act itself didn’t prohibit prescribing of opioids, the federal agencies interpreted using opioids in patients with addiction was a crime -&gt; 25,000 physicians arrested and 10% imprisoned 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Limited prescription of opioids including to cancer patient with pain.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33263" y="-7330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647500" y="134400"/>
            <a:ext cx="70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Post-Harrison Act 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814625" y="3957600"/>
            <a:ext cx="4483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0" u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Kleber HD. Methadone Maintenance 4 Decades Later. </a:t>
            </a:r>
            <a:r>
              <a:rPr lang="en" sz="1100" i="1" u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JAMA.</a:t>
            </a:r>
            <a:r>
              <a:rPr lang="en" sz="1100" i="0" u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2008;300(19):2303–2305. doi:10.1001/jama.2008.648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9" descr="A syringe and a spoon with liqui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650" y="2895500"/>
            <a:ext cx="2768900" cy="135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5223263" y="183275"/>
            <a:ext cx="3481800" cy="29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Most Opioid Use Disorders in the 1950s through 1970s were due to illicit heroin and African Americans and males affected disproportionately.</a:t>
            </a:r>
            <a:endParaRPr sz="2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/>
        </p:nvSpPr>
        <p:spPr>
          <a:xfrm>
            <a:off x="647500" y="945900"/>
            <a:ext cx="7037100" cy="30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War on Drugs: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returning soldiers from Vietnam were using heroin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urban crime was increasing related to heroin use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Controlled Substance Act of 1970 – established the DEA and scheduling of potentially addictive drugs. 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1974: methadone maintenance programs began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530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647500" y="268800"/>
            <a:ext cx="7037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70s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311700" y="4078650"/>
            <a:ext cx="8338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0" u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Kleber HD. Methadone Maintenance 4 Decades Later. </a:t>
            </a:r>
            <a:r>
              <a:rPr lang="en" sz="1100" i="1" u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JAMA.</a:t>
            </a:r>
            <a:r>
              <a:rPr lang="en" sz="1100" i="0" u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2008;300(19):2303–2305. doi:10.1001/jama.2008.648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Opioid Use Disorder History and Epidemiology</a:t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077475" cy="43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476450" y="305425"/>
            <a:ext cx="8222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80s and 90s –The Rise and Recognition of the Undertreatment of Pain</a:t>
            </a:r>
            <a:endParaRPr sz="3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574200" y="1373475"/>
            <a:ext cx="70371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14350" lvl="0" indent="-49403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116 million people in the US suffer with pain – which is more than diabetes, cancer and heart disease combined</a:t>
            </a:r>
            <a:r>
              <a:rPr lang="en" sz="2400" baseline="30000">
                <a:latin typeface="Calibri"/>
                <a:ea typeface="Calibri"/>
                <a:cs typeface="Calibri"/>
                <a:sym typeface="Calibri"/>
              </a:rPr>
              <a:t>1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49403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1 in 5 adults have chronic pain</a:t>
            </a:r>
            <a:r>
              <a:rPr lang="en" sz="2400" baseline="30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49403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1 in 14 adults have “high impact” pain</a:t>
            </a:r>
            <a:r>
              <a:rPr lang="en" sz="2400" baseline="30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49403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Annual health care costs – expenses, lost wages, productivity loss estimated to be $635 billion</a:t>
            </a:r>
            <a:r>
              <a:rPr lang="en" sz="2400" baseline="300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2042</Words>
  <Application>Microsoft Macintosh PowerPoint</Application>
  <PresentationFormat>On-screen Show (16:9)</PresentationFormat>
  <Paragraphs>175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Merriweather</vt:lpstr>
      <vt:lpstr>Arial</vt:lpstr>
      <vt:lpstr>Open Sans</vt:lpstr>
      <vt:lpstr>Roboto</vt:lpstr>
      <vt:lpstr>Calibri</vt:lpstr>
      <vt:lpstr>Paradigm</vt:lpstr>
      <vt:lpstr>Opioid Remediation Collaborative (ORC)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Remediation Collaboration (ORC)</dc:title>
  <cp:lastModifiedBy>patricia pade</cp:lastModifiedBy>
  <cp:revision>3</cp:revision>
  <cp:lastPrinted>2025-01-21T00:34:39Z</cp:lastPrinted>
  <dcterms:modified xsi:type="dcterms:W3CDTF">2025-01-21T01:22:08Z</dcterms:modified>
</cp:coreProperties>
</file>