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145c0907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145c0907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a9c3589a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a9c3589a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145c090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145c090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145c0907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145c0907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145c0907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145c0907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145c0907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145c0907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145c0907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145c0907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145c09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145c09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145c0907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145c0907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pmc.ncbi.nlm.nih.gov/articles/PMC4663163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1F4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531175" y="302250"/>
            <a:ext cx="77640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Opioid Remediation Collaborative </a:t>
            </a:r>
            <a:r>
              <a:rPr lang="en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(ORC)</a:t>
            </a:r>
            <a:endParaRPr sz="3500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439825" y="4324575"/>
            <a:ext cx="8496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EA7625"/>
                </a:solidFill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3200">
              <a:solidFill>
                <a:srgbClr val="EA76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00" y="1357225"/>
            <a:ext cx="4050350" cy="15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572000" y="938250"/>
            <a:ext cx="252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of New Mexico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233700" y="2832775"/>
            <a:ext cx="10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B1F4F"/>
                </a:solidFill>
                <a:latin typeface="Calibri"/>
                <a:ea typeface="Calibri"/>
                <a:cs typeface="Calibri"/>
                <a:sym typeface="Calibri"/>
              </a:rPr>
              <a:t>orcnm.com</a:t>
            </a:r>
            <a:endParaRPr b="1" sz="1300">
              <a:solidFill>
                <a:srgbClr val="1B1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232075" y="428250"/>
            <a:ext cx="8613300" cy="3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>
                <a:latin typeface="Calibri"/>
                <a:ea typeface="Calibri"/>
                <a:cs typeface="Calibri"/>
                <a:sym typeface="Calibri"/>
              </a:rPr>
              <a:t>Drug testing guidelines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from BCBSNM: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https://medicalpolicy.bcbsnm.com/activePolicyPage?path=medicine/MED207.154_2024-06-15&amp;corpEntCode=NM&amp;corpEntCd=NM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>
                <a:latin typeface="Calibri"/>
                <a:ea typeface="Calibri"/>
                <a:cs typeface="Calibri"/>
                <a:sym typeface="Calibri"/>
              </a:rPr>
              <a:t>Frequency of drug testing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from CMS: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https://www.cgsmedicare.com/partb/mr/pdf/urinary_drug_testing_factsheet.pdf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>
                <a:latin typeface="Calibri"/>
                <a:ea typeface="Calibri"/>
                <a:cs typeface="Calibri"/>
                <a:sym typeface="Calibri"/>
              </a:rPr>
              <a:t>Urine drug testing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from the National Library of Medicine: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https://www.ncbi.nlm.nih.gov/books/NBK574915/table/p5.t2/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>
                <a:latin typeface="Calibri"/>
                <a:ea typeface="Calibri"/>
                <a:cs typeface="Calibri"/>
                <a:sym typeface="Calibri"/>
              </a:rPr>
              <a:t>Oral fluid drug testing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from the AAA Foundation: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https://aaafoundation.org/wp-content/uploads/2019/07/19-0297_AAAFTS_Oral-Fluid-Research-Brief_r2.pdf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>
                <a:latin typeface="Calibri"/>
                <a:ea typeface="Calibri"/>
                <a:cs typeface="Calibri"/>
                <a:sym typeface="Calibri"/>
              </a:rPr>
              <a:t>Peth alcohol testing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from the NIH: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https://pubmed.ncbi.nlm.nih.gov/27596747/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>
                <a:latin typeface="Calibri"/>
                <a:ea typeface="Calibri"/>
                <a:cs typeface="Calibri"/>
                <a:sym typeface="Calibri"/>
              </a:rPr>
              <a:t>ETG alcohol testing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from the NIH: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https://pmc.ncbi.nlm.nih.gov/articles/PMC4663163/</a:t>
            </a:r>
            <a:endParaRPr sz="1200" u="sng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>
                <a:latin typeface="Calibri"/>
                <a:ea typeface="Calibri"/>
                <a:cs typeface="Calibri"/>
                <a:sym typeface="Calibri"/>
              </a:rPr>
              <a:t>Hair drug testing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from LabCorp: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https://www.labcorp.com/frequently-asked-questions/drug-testing/workplace-drug-testing/hair-drugs-of-abuse-testing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61075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Useful online references: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473550" y="1062875"/>
            <a:ext cx="8196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Consultant Medical Director: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Turning Point Recovery Center, Albuquerque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Vista Taos, Taos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LifeHouse, Carlsbad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Consultant Clinical Director: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Southwest Laboratories, Albuquerque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Addiction Medicine Team Consultant: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Opioid Remediation Collaborative of New Mexico (ORCNM.com)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73550" y="305375"/>
            <a:ext cx="323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alibri"/>
                <a:ea typeface="Calibri"/>
                <a:cs typeface="Calibri"/>
                <a:sym typeface="Calibri"/>
              </a:rPr>
              <a:t>Disclosures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4422600" y="737725"/>
            <a:ext cx="4110900" cy="3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685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“Safety sensitive” work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Pilots, train engineers, truck drivers, healthcare personnel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Forensic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DUI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Court-ordered requirements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3263" y="-6110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11700" y="122125"/>
            <a:ext cx="328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Reasons for testing: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11700" y="737725"/>
            <a:ext cx="4110900" cy="3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685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Medical Emergency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Altered mental status not otherwise explained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685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Impairment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Acute change in consciousness or behavior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685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Employment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Pre-employment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“for cause”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311700" y="777150"/>
            <a:ext cx="38178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685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 care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Patient compliance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Diversion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685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 &amp; Alcohol Treatment 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 “Drugs of Choice”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 abstinence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 relapse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3250" y="48875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11700" y="122125"/>
            <a:ext cx="328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Reasons for testing: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129500" y="48875"/>
            <a:ext cx="4310400" cy="4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685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 populations in rec</a:t>
            </a: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overy: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Judges and Lawyers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62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JLAP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Pilots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62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FAA, “Birds of a Feather”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Physicians </a:t>
            </a: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Advanced Practice Clinicians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62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NMHPWP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Nurses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62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 Diversion Program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3338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75" y="0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Choices of Testing and Testing Methodology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85025" y="528150"/>
            <a:ext cx="38178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510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reathalyzer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7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OC, Alcohol only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7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on-invasive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10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ral Fluid Testing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7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OC, broad spectrum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7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on-invasive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7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irect to confirmation by LCMS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Urine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Invasive, requires witness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POC screen or confirmatory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Both alcohol and drugs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ETG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572000" y="870450"/>
            <a:ext cx="3100500" cy="3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Blood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Invasive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Both alcohol and drugs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PEth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Hair/Nails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Invasive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Both alcohol and drugs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1860450" y="0"/>
            <a:ext cx="542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alibri"/>
                <a:ea typeface="Calibri"/>
                <a:cs typeface="Calibri"/>
                <a:sym typeface="Calibri"/>
              </a:rPr>
              <a:t>Know what you are asking for?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7750" y="677100"/>
            <a:ext cx="6088500" cy="35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4331650" y="664850"/>
            <a:ext cx="4935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Confirmatory  (</a:t>
            </a:r>
            <a:r>
              <a:rPr b="1" lang="en" sz="2200">
                <a:solidFill>
                  <a:srgbClr val="EA7625"/>
                </a:solidFill>
                <a:latin typeface="Calibri"/>
                <a:ea typeface="Calibri"/>
                <a:cs typeface="Calibri"/>
                <a:sym typeface="Calibri"/>
              </a:rPr>
              <a:t>quantitative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) tests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Urine, oral fluid samples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Liquid chromatography mass spectrometry (LCMS)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3263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171975" y="664850"/>
            <a:ext cx="4935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Screening (qualitative) tests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Point-of-care cup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Chemistry analyzer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Semiquantitative HPLC Screen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11700" y="67200"/>
            <a:ext cx="7866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alibri"/>
                <a:ea typeface="Calibri"/>
                <a:cs typeface="Calibri"/>
                <a:sym typeface="Calibri"/>
              </a:rPr>
              <a:t>Steps in testing: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9401" y="2389600"/>
            <a:ext cx="1492800" cy="19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6075" y="2495650"/>
            <a:ext cx="3633900" cy="17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574725" y="655450"/>
            <a:ext cx="8233500" cy="3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A7625"/>
                </a:solidFill>
                <a:latin typeface="Calibri"/>
                <a:ea typeface="Calibri"/>
                <a:cs typeface="Calibri"/>
                <a:sym typeface="Calibri"/>
              </a:rPr>
              <a:t>Quantitative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testing for a particular drug is considered medically necessary only if one of the following criteria is met: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" sz="2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testing was positive for a Rx drug that is not prescribed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" sz="2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testing was negative for a Rx drug that is prescribed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" sz="2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testing was positive for an illicit drug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" sz="2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testing for a suspected substance is not commercially available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10875" y="61050"/>
            <a:ext cx="816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General guidelines for testing (and compensation)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9000" y="4043950"/>
            <a:ext cx="91440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1" lang="en" sz="900">
                <a:latin typeface="Calibri"/>
                <a:ea typeface="Calibri"/>
                <a:cs typeface="Calibri"/>
                <a:sym typeface="Calibri"/>
              </a:rPr>
              <a:t>For more detailed information on guidelines from BCBSNM:</a:t>
            </a: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900">
                <a:latin typeface="Calibri"/>
                <a:ea typeface="Calibri"/>
                <a:cs typeface="Calibri"/>
                <a:sym typeface="Calibri"/>
              </a:rPr>
              <a:t>https://medicalpolicy.bcbsnm.com/activePolicyPage?path=medicine/MED207.154_2024-06-15&amp;corpEntCode=NM&amp;corpEntCd=NM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Rationale and Methodology for Drug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636225" y="884750"/>
            <a:ext cx="7037100" cy="3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Immediate, current use (</a:t>
            </a:r>
            <a:r>
              <a:rPr b="1" i="1" lang="en" sz="2200">
                <a:latin typeface="Calibri"/>
                <a:ea typeface="Calibri"/>
                <a:cs typeface="Calibri"/>
                <a:sym typeface="Calibri"/>
              </a:rPr>
              <a:t>now!):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Oral fluid, Breathalyzer, Blood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Recent use (6-96 hours)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, requiring metabolization to detectable levels of metabolites: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Urine, ETG, Blood (Drugs and PEth)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	PEth is 3-12 days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Past use (90+ days)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, using accumulated metabolites: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Hair/nails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027200" y="207650"/>
            <a:ext cx="6779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alibri"/>
                <a:ea typeface="Calibri"/>
                <a:cs typeface="Calibri"/>
                <a:sym typeface="Calibri"/>
              </a:rPr>
              <a:t>Know your “windows of detection”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